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2"/>
  </p:notesMasterIdLst>
  <p:handoutMasterIdLst>
    <p:handoutMasterId r:id="rId53"/>
  </p:handoutMasterIdLst>
  <p:sldIdLst>
    <p:sldId id="256" r:id="rId2"/>
    <p:sldId id="257" r:id="rId3"/>
    <p:sldId id="380" r:id="rId4"/>
    <p:sldId id="265" r:id="rId5"/>
    <p:sldId id="288" r:id="rId6"/>
    <p:sldId id="433" r:id="rId7"/>
    <p:sldId id="434" r:id="rId8"/>
    <p:sldId id="406" r:id="rId9"/>
    <p:sldId id="355" r:id="rId10"/>
    <p:sldId id="435" r:id="rId11"/>
    <p:sldId id="436" r:id="rId12"/>
    <p:sldId id="437" r:id="rId13"/>
    <p:sldId id="390" r:id="rId14"/>
    <p:sldId id="438" r:id="rId15"/>
    <p:sldId id="439" r:id="rId16"/>
    <p:sldId id="277" r:id="rId17"/>
    <p:sldId id="293" r:id="rId18"/>
    <p:sldId id="284" r:id="rId19"/>
    <p:sldId id="286" r:id="rId20"/>
    <p:sldId id="408" r:id="rId21"/>
    <p:sldId id="409" r:id="rId22"/>
    <p:sldId id="413" r:id="rId23"/>
    <p:sldId id="412" r:id="rId24"/>
    <p:sldId id="420" r:id="rId25"/>
    <p:sldId id="421" r:id="rId26"/>
    <p:sldId id="407" r:id="rId27"/>
    <p:sldId id="312" r:id="rId28"/>
    <p:sldId id="301" r:id="rId29"/>
    <p:sldId id="330" r:id="rId30"/>
    <p:sldId id="336" r:id="rId31"/>
    <p:sldId id="397" r:id="rId32"/>
    <p:sldId id="429" r:id="rId33"/>
    <p:sldId id="401" r:id="rId34"/>
    <p:sldId id="367" r:id="rId35"/>
    <p:sldId id="403" r:id="rId36"/>
    <p:sldId id="404" r:id="rId37"/>
    <p:sldId id="395" r:id="rId38"/>
    <p:sldId id="410" r:id="rId39"/>
    <p:sldId id="411" r:id="rId40"/>
    <p:sldId id="430" r:id="rId41"/>
    <p:sldId id="354" r:id="rId42"/>
    <p:sldId id="389" r:id="rId43"/>
    <p:sldId id="431" r:id="rId44"/>
    <p:sldId id="304" r:id="rId45"/>
    <p:sldId id="424" r:id="rId46"/>
    <p:sldId id="425" r:id="rId47"/>
    <p:sldId id="426" r:id="rId48"/>
    <p:sldId id="428" r:id="rId49"/>
    <p:sldId id="427" r:id="rId50"/>
    <p:sldId id="42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34"/>
          </p14:sldIdLst>
        </p14:section>
        <p14:section name="要素技術" id="{06651500-9F65-4E05-9904-98DB0DD17F79}">
          <p14:sldIdLst>
            <p14:sldId id="406"/>
            <p14:sldId id="355"/>
          </p14:sldIdLst>
        </p14:section>
        <p14:section name="提案手法" id="{2922E05D-4D01-46CA-8258-DAE663112894}">
          <p14:sldIdLst>
            <p14:sldId id="435"/>
            <p14:sldId id="436"/>
            <p14:sldId id="437"/>
          </p14:sldIdLst>
        </p14:section>
        <p14:section name="実験設定" id="{57D13AC2-5BAF-4A05-8C94-90F750AD787E}">
          <p14:sldIdLst>
            <p14:sldId id="390"/>
            <p14:sldId id="438"/>
            <p14:sldId id="439"/>
            <p14:sldId id="277"/>
            <p14:sldId id="293"/>
            <p14:sldId id="284"/>
            <p14:sldId id="286"/>
            <p14:sldId id="408"/>
            <p14:sldId id="409"/>
            <p14:sldId id="413"/>
            <p14:sldId id="412"/>
            <p14:sldId id="420"/>
            <p14:sldId id="421"/>
          </p14:sldIdLst>
        </p14:section>
        <p14:section name="まとめ・課題" id="{1CDB7562-F34D-405E-9325-C263D6928193}">
          <p14:sldIdLst>
            <p14:sldId id="407"/>
            <p14:sldId id="312"/>
            <p14:sldId id="301"/>
            <p14:sldId id="330"/>
            <p14:sldId id="336"/>
          </p14:sldIdLst>
        </p14:section>
        <p14:section name="予備" id="{BBFA7761-7406-4169-9063-D47FBB3FFA2F}">
          <p14:sldIdLst>
            <p14:sldId id="397"/>
            <p14:sldId id="429"/>
            <p14:sldId id="401"/>
            <p14:sldId id="367"/>
            <p14:sldId id="403"/>
            <p14:sldId id="404"/>
            <p14:sldId id="395"/>
            <p14:sldId id="410"/>
            <p14:sldId id="411"/>
            <p14:sldId id="430"/>
            <p14:sldId id="354"/>
            <p14:sldId id="389"/>
            <p14:sldId id="431"/>
            <p14:sldId id="304"/>
            <p14:sldId id="424"/>
            <p14:sldId id="425"/>
            <p14:sldId id="426"/>
            <p14:sldId id="428"/>
            <p14:sldId id="427"/>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9DC3E6"/>
    <a:srgbClr val="F4B54B"/>
    <a:srgbClr val="B7E7D6"/>
    <a:srgbClr val="E05073"/>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79882" autoAdjust="0"/>
  </p:normalViewPr>
  <p:slideViewPr>
    <p:cSldViewPr snapToGrid="0">
      <p:cViewPr>
        <p:scale>
          <a:sx n="100" d="100"/>
          <a:sy n="100" d="100"/>
        </p:scale>
        <p:origin x="1746" y="-43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2024/11/28</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2024/11/28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a:t>
            </a:r>
            <a:r>
              <a:rPr lang="ja-JP" altLang="en-US" sz="1200" dirty="0">
                <a:solidFill>
                  <a:schemeClr val="tx1"/>
                </a:solidFill>
              </a:rPr>
              <a:t>深層学習によるマルチメディアデータを入力とした動作ラベルの推定</a:t>
            </a:r>
            <a:r>
              <a:rPr lang="ja-JP" altLang="en-US" dirty="0">
                <a:solidFill>
                  <a:schemeClr val="tx1"/>
                </a:solidFill>
              </a:rPr>
              <a:t>」と題しまして</a:t>
            </a:r>
            <a:r>
              <a:rPr lang="en-US" altLang="ja-JP" dirty="0">
                <a:solidFill>
                  <a:schemeClr val="tx1"/>
                </a:solidFill>
              </a:rPr>
              <a:t>,</a:t>
            </a:r>
          </a:p>
          <a:p>
            <a:r>
              <a:rPr kumimoji="1" lang="ja-JP" altLang="en-US" dirty="0">
                <a:solidFill>
                  <a:schemeClr val="tx1"/>
                </a:solidFill>
              </a:rPr>
              <a:t>ソフトウェアシステム研究グループ </a:t>
            </a:r>
            <a:r>
              <a:rPr kumimoji="1" lang="en-US" altLang="ja-JP" dirty="0">
                <a:solidFill>
                  <a:schemeClr val="tx1"/>
                </a:solidFill>
              </a:rPr>
              <a:t>M1</a:t>
            </a:r>
            <a:r>
              <a:rPr kumimoji="1" lang="ja-JP" altLang="en-US" dirty="0">
                <a:solidFill>
                  <a:schemeClr val="tx1"/>
                </a:solidFill>
              </a:rPr>
              <a:t>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Choice>
        <mc:Fallback>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Choice>
        <mc:Fallback>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r>
              <a:rPr lang="ja-JP" altLang="en-US" dirty="0"/>
              <a:t>次に、データセットに含まれるタイトルや本文の情報から記事本文の要約文を生成する手法について説明します。</a:t>
            </a:r>
            <a:endParaRPr lang="en-US" altLang="ja-JP" dirty="0"/>
          </a:p>
          <a:p>
            <a:endParaRPr lang="ja-JP" altLang="en-US" dirty="0"/>
          </a:p>
          <a:p>
            <a:r>
              <a:rPr lang="ja-JP" altLang="en-US" dirty="0"/>
              <a:t>生成方法は各記事データ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の情報から図のようなプロンプトを作成し、大規模言語モデル</a:t>
            </a:r>
            <a:r>
              <a:rPr lang="en-US" altLang="ja-JP" dirty="0"/>
              <a:t>API</a:t>
            </a:r>
            <a:r>
              <a:rPr lang="ja-JP" altLang="en-US" dirty="0"/>
              <a:t>からの回答を要約文</a:t>
            </a:r>
            <a:r>
              <a:rPr lang="en-US" altLang="ja-JP" dirty="0"/>
              <a:t>D_{summary}</a:t>
            </a:r>
            <a:r>
              <a:rPr lang="ja-JP" altLang="en-US" dirty="0"/>
              <a:t>とします。</a:t>
            </a:r>
          </a:p>
          <a:p>
            <a:r>
              <a:rPr lang="ja-JP" altLang="en-US" dirty="0"/>
              <a:t>本研究では大規模言語モデル</a:t>
            </a:r>
            <a:r>
              <a:rPr lang="en-US" altLang="ja-JP" dirty="0"/>
              <a:t>API</a:t>
            </a:r>
            <a:r>
              <a:rPr lang="ja-JP" altLang="en-US" dirty="0"/>
              <a:t>として</a:t>
            </a:r>
            <a:r>
              <a:rPr lang="en-US" altLang="ja-JP" dirty="0"/>
              <a:t>Preferred </a:t>
            </a:r>
            <a:r>
              <a:rPr lang="en-US" altLang="ja-JP" dirty="0" err="1"/>
              <a:t>NetWorks</a:t>
            </a:r>
            <a:r>
              <a:rPr lang="ja-JP" altLang="en-US" dirty="0"/>
              <a:t>が提供している</a:t>
            </a:r>
            <a:r>
              <a:rPr lang="en-US" altLang="ja-JP" dirty="0"/>
              <a:t>PLaMo API</a:t>
            </a:r>
            <a:r>
              <a:rPr lang="ja-JP" altLang="en-US" dirty="0"/>
              <a:t>を使用しました。</a:t>
            </a:r>
          </a:p>
          <a:p>
            <a:endParaRPr lang="en-US" altLang="ja-JP" dirty="0"/>
          </a:p>
          <a:p>
            <a:r>
              <a:rPr lang="ja-JP" altLang="en-US" dirty="0"/>
              <a:t>そして、提案モデルの入力形式は先行研究に倣って、元データに関係する部分は </a:t>
            </a:r>
            <a:r>
              <a:rPr lang="en-US" altLang="ja-JP" dirty="0"/>
              <a:t>[</a:t>
            </a:r>
            <a:r>
              <a:rPr lang="en-US" altLang="ja-JP" dirty="0" err="1"/>
              <a:t>cls</a:t>
            </a:r>
            <a:r>
              <a:rPr lang="en-US" altLang="ja-JP" dirty="0"/>
              <a:t>] D_{title} [SEP] D_{body} </a:t>
            </a:r>
            <a:r>
              <a:rPr lang="ja-JP" altLang="en-US" dirty="0"/>
              <a:t>とし、</a:t>
            </a:r>
            <a:endParaRPr lang="en-US" altLang="ja-JP" dirty="0"/>
          </a:p>
          <a:p>
            <a:r>
              <a:rPr lang="ja-JP" altLang="en-US" dirty="0"/>
              <a:t>要約項に関わる部分の入力は図のように設定しました。</a:t>
            </a:r>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cap="none" dirty="0">
                <a:effectLst>
                  <a:glow rad="38100">
                    <a:schemeClr val="bg1">
                      <a:lumMod val="50000"/>
                      <a:lumOff val="50000"/>
                      <a:alpha val="20000"/>
                    </a:schemeClr>
                  </a:glow>
                </a:effectLst>
              </a:rPr>
              <a:t>STAIR Actions , </a:t>
            </a:r>
            <a:r>
              <a:rPr lang="ja-JP" altLang="en-US" sz="1200" cap="none" dirty="0">
                <a:effectLst>
                  <a:glow rad="38100">
                    <a:schemeClr val="bg1">
                      <a:lumMod val="50000"/>
                      <a:lumOff val="50000"/>
                      <a:alpha val="20000"/>
                    </a:schemeClr>
                  </a:glow>
                </a:effectLst>
              </a:rPr>
              <a:t>およびキャプションデータセットの内</a:t>
            </a:r>
            <a:endParaRPr lang="en-US" altLang="ja-JP" sz="1200" cap="none" dirty="0">
              <a:effectLst>
                <a:glow rad="38100">
                  <a:schemeClr val="bg1">
                    <a:lumMod val="50000"/>
                    <a:lumOff val="50000"/>
                    <a:alpha val="20000"/>
                  </a:schemeClr>
                </a:glo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effectLst>
                  <a:glow rad="38100">
                    <a:schemeClr val="bg1">
                      <a:lumMod val="50000"/>
                      <a:lumOff val="50000"/>
                      <a:alpha val="20000"/>
                    </a:schemeClr>
                  </a:glow>
                </a:effectLst>
              </a:rPr>
              <a:t>動作ラベルが</a:t>
            </a:r>
            <a:endParaRPr lang="en-US" altLang="ja-JP" sz="1200" cap="none" dirty="0">
              <a:effectLst>
                <a:glow rad="38100">
                  <a:schemeClr val="bg1">
                    <a:lumMod val="50000"/>
                    <a:lumOff val="50000"/>
                    <a:alpha val="20000"/>
                  </a:schemeClr>
                </a:glo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cap="none" dirty="0">
                <a:solidFill>
                  <a:schemeClr val="accent4">
                    <a:lumMod val="60000"/>
                    <a:lumOff val="40000"/>
                  </a:schemeClr>
                </a:solidFill>
              </a:rPr>
              <a:t>drinking</a:t>
            </a:r>
            <a:r>
              <a:rPr lang="ja-JP" altLang="en-US" sz="1200" cap="none" dirty="0"/>
              <a:t>　</a:t>
            </a:r>
            <a:r>
              <a:rPr lang="en-US" altLang="ja-JP" sz="1200" cap="none" dirty="0">
                <a:solidFill>
                  <a:schemeClr val="accent1">
                    <a:lumMod val="60000"/>
                    <a:lumOff val="40000"/>
                  </a:schemeClr>
                </a:solidFill>
              </a:rPr>
              <a:t>eating meal</a:t>
            </a:r>
            <a:r>
              <a:rPr lang="ja-JP" altLang="en-US" sz="1200" cap="none" dirty="0"/>
              <a:t>　</a:t>
            </a:r>
            <a:r>
              <a:rPr lang="en-US" altLang="ja-JP" sz="1200" cap="none" dirty="0">
                <a:solidFill>
                  <a:srgbClr val="00B0F0"/>
                </a:solidFill>
              </a:rPr>
              <a:t>washing face</a:t>
            </a:r>
            <a:r>
              <a:rPr lang="ja-JP" altLang="en-US" sz="1200" cap="none" dirty="0"/>
              <a:t>　</a:t>
            </a:r>
            <a:r>
              <a:rPr lang="en-US" altLang="ja-JP" sz="1200" cap="none" dirty="0">
                <a:solidFill>
                  <a:schemeClr val="accent3">
                    <a:lumMod val="60000"/>
                    <a:lumOff val="40000"/>
                  </a:schemeClr>
                </a:solidFill>
              </a:rPr>
              <a:t>gardening</a:t>
            </a:r>
            <a:r>
              <a:rPr lang="ja-JP" altLang="en-US" sz="1200" cap="none" dirty="0"/>
              <a:t>　</a:t>
            </a:r>
            <a:r>
              <a:rPr lang="en-US" altLang="ja-JP" sz="1200" cap="none" dirty="0">
                <a:solidFill>
                  <a:schemeClr val="accent6">
                    <a:lumMod val="60000"/>
                    <a:lumOff val="40000"/>
                  </a:schemeClr>
                </a:solidFill>
              </a:rPr>
              <a:t>fighting</a:t>
            </a:r>
          </a:p>
          <a:p>
            <a:r>
              <a:rPr kumimoji="1" lang="ja-JP" altLang="en-US" dirty="0"/>
              <a:t>のデータのみを用いた５クラスの分類問題を解きました。</a:t>
            </a:r>
            <a:endParaRPr kumimoji="1" lang="en-US" altLang="ja-JP" dirty="0"/>
          </a:p>
          <a:p>
            <a:endParaRPr kumimoji="1" lang="en-US" altLang="ja-JP" dirty="0"/>
          </a:p>
          <a:p>
            <a:r>
              <a:rPr kumimoji="1" lang="ja-JP" altLang="en-US" dirty="0"/>
              <a:t>入力は音声、またはキャプションデータで</a:t>
            </a:r>
            <a:endParaRPr kumimoji="1" lang="en-US" altLang="ja-JP" dirty="0"/>
          </a:p>
          <a:p>
            <a:r>
              <a:rPr kumimoji="1" lang="ja-JP" altLang="en-US" dirty="0"/>
              <a:t>出力は動画の動作ラベルとなっています。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実験１ではクラウドソーシングによってつくられた動画のみを用いました</a:t>
            </a:r>
            <a:r>
              <a:rPr kumimoji="1" lang="en-US" altLang="ja-JP" dirty="0"/>
              <a:t>.</a:t>
            </a:r>
          </a:p>
          <a:p>
            <a:endParaRPr kumimoji="1" lang="en-US" altLang="ja-JP" dirty="0"/>
          </a:p>
          <a:p>
            <a:r>
              <a:rPr kumimoji="1" lang="en-US" altLang="ja-JP" dirty="0"/>
              <a:t>Train , validation, test </a:t>
            </a:r>
            <a:r>
              <a:rPr kumimoji="1" lang="ja-JP" altLang="en-US" dirty="0"/>
              <a:t>データはそれぞれ </a:t>
            </a:r>
            <a:r>
              <a:rPr kumimoji="1" lang="en-US" altLang="ja-JP" dirty="0"/>
              <a:t>50%, 30%, 20% </a:t>
            </a:r>
            <a:r>
              <a:rPr kumimoji="1" lang="ja-JP" altLang="en-US" dirty="0"/>
              <a:t>でランダムに分けました</a:t>
            </a:r>
            <a:r>
              <a:rPr kumimoji="1" lang="en-US" altLang="ja-JP" dirty="0"/>
              <a:t>.</a:t>
            </a:r>
          </a:p>
          <a:p>
            <a:endParaRPr kumimoji="1" lang="en-US" altLang="ja-JP" dirty="0"/>
          </a:p>
          <a:p>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クラス重みとして設定しました</a:t>
            </a:r>
            <a:r>
              <a:rPr kumimoji="1" lang="en-US" altLang="ja-JP" sz="1200"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[6:30]</a:t>
            </a:r>
          </a:p>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評価用モデルにはバリデーションデータの</a:t>
            </a:r>
            <a:r>
              <a:rPr kumimoji="1" lang="en-US" altLang="ja-JP" dirty="0"/>
              <a:t>acc</a:t>
            </a:r>
            <a:r>
              <a:rPr kumimoji="1" lang="ja-JP" altLang="en-US" dirty="0"/>
              <a:t>が一番高かったエポックのモデルを採用しています</a:t>
            </a:r>
            <a:r>
              <a:rPr kumimoji="1" lang="en-US" altLang="ja-JP" dirty="0"/>
              <a:t>.</a:t>
            </a:r>
          </a:p>
          <a:p>
            <a:r>
              <a:rPr kumimoji="1" lang="ja-JP" altLang="en-US" dirty="0"/>
              <a:t>ベースラインとしてはすべてをランダムに予測した場合を設定しました</a:t>
            </a:r>
            <a:r>
              <a:rPr kumimoji="1" lang="en-US" altLang="ja-JP" dirty="0"/>
              <a:t>.</a:t>
            </a:r>
          </a:p>
          <a:p>
            <a:r>
              <a:rPr kumimoji="1" lang="ja-JP" altLang="en-US" dirty="0"/>
              <a:t>結果から、</a:t>
            </a:r>
            <a:endParaRPr kumimoji="1" lang="en-US" altLang="ja-JP" dirty="0"/>
          </a:p>
          <a:p>
            <a:r>
              <a:rPr kumimoji="1" lang="ja-JP" altLang="en-US" dirty="0"/>
              <a:t>どの場合でもベースラインをこえることができ</a:t>
            </a:r>
            <a:r>
              <a:rPr kumimoji="1" lang="en-US" altLang="ja-JP" dirty="0"/>
              <a:t>, Spec Augment </a:t>
            </a:r>
            <a:r>
              <a:rPr kumimoji="1" lang="ja-JP" altLang="en-US" dirty="0"/>
              <a:t>をかけた </a:t>
            </a:r>
            <a:r>
              <a:rPr kumimoji="1" lang="en-US" altLang="ja-JP" dirty="0"/>
              <a:t>VGG-BN </a:t>
            </a:r>
            <a:r>
              <a:rPr kumimoji="1" lang="ja-JP" altLang="en-US" dirty="0"/>
              <a:t>の場合が最も精度が高いことが分かりました</a:t>
            </a:r>
            <a:r>
              <a:rPr kumimoji="1" lang="en-US" altLang="ja-JP" dirty="0"/>
              <a:t>.</a:t>
            </a:r>
          </a:p>
          <a:p>
            <a:r>
              <a:rPr kumimoji="1" lang="ja-JP" altLang="en-US" dirty="0"/>
              <a:t>しかし、比較してもわずかな差であり</a:t>
            </a:r>
            <a:r>
              <a:rPr kumimoji="1" lang="en-US" altLang="ja-JP" dirty="0"/>
              <a:t>, ResNet34 </a:t>
            </a:r>
            <a:r>
              <a:rPr kumimoji="1" lang="ja-JP" altLang="en-US" dirty="0"/>
              <a:t>の場合は </a:t>
            </a:r>
            <a:r>
              <a:rPr kumimoji="1" lang="en-US" altLang="ja-JP" dirty="0"/>
              <a:t>Spec Augment </a:t>
            </a:r>
            <a:r>
              <a:rPr kumimoji="1" lang="ja-JP" altLang="en-US" dirty="0"/>
              <a:t>によって精度が下がっているので、</a:t>
            </a:r>
            <a:endParaRPr kumimoji="1" lang="en-US" altLang="ja-JP" dirty="0"/>
          </a:p>
          <a:p>
            <a:r>
              <a:rPr kumimoji="1" lang="en-US" altLang="ja-JP" dirty="0"/>
              <a:t>Spec Augment</a:t>
            </a:r>
            <a:r>
              <a:rPr kumimoji="1" lang="ja-JP" altLang="en-US" dirty="0"/>
              <a:t>を適用することの有意性があるとは言えない結果となりました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  </a:t>
            </a:r>
            <a:r>
              <a:rPr kumimoji="1" lang="ja-JP" altLang="en-US" dirty="0"/>
              <a:t>横軸がエポック数で縦軸が</a:t>
            </a:r>
            <a:r>
              <a:rPr kumimoji="1" lang="en-US" altLang="ja-JP" dirty="0"/>
              <a:t>acc</a:t>
            </a:r>
            <a:r>
              <a:rPr kumimoji="1" lang="ja-JP" altLang="en-US" dirty="0"/>
              <a:t>または</a:t>
            </a:r>
            <a:r>
              <a:rPr kumimoji="1" lang="en-US" altLang="ja-JP" dirty="0"/>
              <a:t>loss</a:t>
            </a:r>
            <a:r>
              <a:rPr kumimoji="1" lang="ja-JP" altLang="en-US" dirty="0"/>
              <a:t>を表しています。</a:t>
            </a:r>
            <a:endParaRPr kumimoji="1" lang="en-US" altLang="ja-JP" dirty="0"/>
          </a:p>
          <a:p>
            <a:endParaRPr kumimoji="1" lang="en-US" altLang="ja-JP" dirty="0"/>
          </a:p>
          <a:p>
            <a:r>
              <a:rPr kumimoji="1" lang="en-US" altLang="ja-JP" dirty="0"/>
              <a:t>Spec augment</a:t>
            </a:r>
            <a:r>
              <a:rPr kumimoji="1" lang="ja-JP" altLang="en-US" dirty="0"/>
              <a:t>をしたことで</a:t>
            </a:r>
            <a:r>
              <a:rPr kumimoji="1" lang="en-US" altLang="ja-JP" dirty="0"/>
              <a:t>, </a:t>
            </a:r>
            <a:r>
              <a:rPr kumimoji="1" lang="ja-JP" altLang="en-US" dirty="0"/>
              <a:t>左図の青の線が表す </a:t>
            </a:r>
            <a:r>
              <a:rPr kumimoji="1" lang="en-US" altLang="ja-JP" dirty="0"/>
              <a:t>train acc </a:t>
            </a:r>
            <a:r>
              <a:rPr kumimoji="1" lang="ja-JP" altLang="en-US" dirty="0"/>
              <a:t>が </a:t>
            </a:r>
            <a:r>
              <a:rPr kumimoji="1" lang="en-US" altLang="ja-JP" dirty="0" err="1"/>
              <a:t>val</a:t>
            </a:r>
            <a:r>
              <a:rPr kumimoji="1" lang="en-US" altLang="ja-JP" dirty="0"/>
              <a:t>  acc </a:t>
            </a:r>
            <a:r>
              <a:rPr kumimoji="1" lang="ja-JP" altLang="en-US" dirty="0"/>
              <a:t>を下回っている一方で</a:t>
            </a:r>
            <a:endParaRPr kumimoji="1" lang="en-US" altLang="ja-JP" dirty="0"/>
          </a:p>
          <a:p>
            <a:r>
              <a:rPr kumimoji="1" lang="ja-JP" altLang="en-US" dirty="0"/>
              <a:t>右図の黄色の線が表す </a:t>
            </a:r>
            <a:r>
              <a:rPr kumimoji="1" lang="en-US" altLang="ja-JP" dirty="0"/>
              <a:t>validation loss </a:t>
            </a:r>
            <a:r>
              <a:rPr kumimoji="1" lang="ja-JP" altLang="en-US" dirty="0"/>
              <a:t>の推移をみると過学習による増加が抑えられていることが分かりました</a:t>
            </a:r>
            <a:r>
              <a:rPr kumimoji="1" lang="en-US" altLang="ja-JP" dirty="0"/>
              <a:t>. </a:t>
            </a:r>
            <a:r>
              <a:rPr kumimoji="1" lang="ja-JP" altLang="en-US" dirty="0"/>
              <a:t>そして、</a:t>
            </a:r>
            <a:endParaRPr kumimoji="1" lang="en-US" altLang="ja-JP" dirty="0"/>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7778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a:t>
            </a:r>
            <a:r>
              <a:rPr kumimoji="1" lang="en-US" altLang="ja-JP" dirty="0"/>
              <a:t>VGG16-BN</a:t>
            </a:r>
            <a:r>
              <a:rPr kumimoji="1" lang="ja-JP" altLang="en-US" dirty="0"/>
              <a:t>の場合でも同じ傾向が見られました。</a:t>
            </a:r>
            <a:endParaRPr kumimoji="1" lang="en-US" altLang="ja-JP" dirty="0"/>
          </a:p>
          <a:p>
            <a:endParaRPr kumimoji="1" lang="en-US" altLang="ja-JP" dirty="0"/>
          </a:p>
          <a:p>
            <a:r>
              <a:rPr kumimoji="1" lang="ja-JP" altLang="en-US" dirty="0"/>
              <a:t>このことから</a:t>
            </a:r>
            <a:r>
              <a:rPr kumimoji="1" lang="en-US" altLang="ja-JP" dirty="0"/>
              <a:t>, </a:t>
            </a:r>
            <a:r>
              <a:rPr kumimoji="1" lang="en-US" altLang="ja-JP" dirty="0" err="1"/>
              <a:t>sep</a:t>
            </a:r>
            <a:r>
              <a:rPr kumimoji="1" lang="en-US" altLang="ja-JP" dirty="0"/>
              <a:t> augment </a:t>
            </a:r>
            <a:r>
              <a:rPr kumimoji="1" lang="ja-JP" altLang="en-US" dirty="0"/>
              <a:t>によってモデルの汎化性能が向上していると考えられます</a:t>
            </a:r>
            <a:r>
              <a:rPr kumimoji="1" lang="en-US" altLang="ja-JP" dirty="0"/>
              <a:t>.</a:t>
            </a:r>
          </a:p>
          <a:p>
            <a:endParaRPr kumimoji="1" lang="en-US" altLang="ja-JP" dirty="0"/>
          </a:p>
          <a:p>
            <a:r>
              <a:rPr kumimoji="1" lang="ja-JP" altLang="en-US" dirty="0"/>
              <a:t>しかし学習が収束しきっていないことや</a:t>
            </a:r>
            <a:r>
              <a:rPr kumimoji="1" lang="en-US" altLang="ja-JP" dirty="0"/>
              <a:t>,</a:t>
            </a:r>
            <a:r>
              <a:rPr kumimoji="1" lang="ja-JP" altLang="en-US" dirty="0"/>
              <a:t>　本実験で用いたハイパーパラメータは恣意的なもので</a:t>
            </a:r>
            <a:r>
              <a:rPr kumimoji="1" lang="en-US" altLang="ja-JP" dirty="0"/>
              <a:t>, </a:t>
            </a:r>
            <a:r>
              <a:rPr kumimoji="1" lang="ja-JP" altLang="en-US" dirty="0"/>
              <a:t>妥当性が考慮されていないことから</a:t>
            </a:r>
            <a:endParaRPr kumimoji="1" lang="en-US" altLang="ja-JP" dirty="0"/>
          </a:p>
          <a:p>
            <a:r>
              <a:rPr kumimoji="1" lang="en-US" altLang="ja-JP" dirty="0" err="1"/>
              <a:t>optuna</a:t>
            </a:r>
            <a:r>
              <a:rPr kumimoji="1" lang="en-US" altLang="ja-JP" dirty="0"/>
              <a:t> </a:t>
            </a:r>
            <a:r>
              <a:rPr kumimoji="1" lang="ja-JP" altLang="en-US" dirty="0"/>
              <a:t>などを用いたハイパーパラメータのチューニングによって</a:t>
            </a:r>
            <a:r>
              <a:rPr kumimoji="1" lang="en-US" altLang="ja-JP" dirty="0"/>
              <a:t>, </a:t>
            </a:r>
            <a:r>
              <a:rPr kumimoji="1" lang="ja-JP" altLang="en-US" dirty="0"/>
              <a:t>最大性能同士の比較が必要であるため、これを今後の課題とします。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91200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次に評価用データにおける各ラベルごとの混合行列についてみていきます。</a:t>
            </a:r>
            <a:endParaRPr kumimoji="1" lang="en-US" altLang="ja-JP" dirty="0"/>
          </a:p>
          <a:p>
            <a:r>
              <a:rPr kumimoji="1" lang="ja-JP" altLang="en-US" dirty="0"/>
              <a:t>縦軸が真値、横軸が予測したラベルです。</a:t>
            </a:r>
            <a:endParaRPr kumimoji="1" lang="en-US" altLang="ja-JP" dirty="0"/>
          </a:p>
          <a:p>
            <a:endParaRPr kumimoji="1" lang="en-US" altLang="ja-JP" dirty="0"/>
          </a:p>
          <a:p>
            <a:r>
              <a:rPr kumimoji="1" lang="ja-JP" altLang="en-US" dirty="0"/>
              <a:t>とくに精度が悪かったものは紫で囲われている </a:t>
            </a:r>
            <a:r>
              <a:rPr kumimoji="1" lang="en-US" altLang="ja-JP" dirty="0"/>
              <a:t>drinking </a:t>
            </a:r>
            <a:r>
              <a:rPr kumimoji="1" lang="ja-JP" altLang="en-US" dirty="0"/>
              <a:t>と </a:t>
            </a:r>
            <a:r>
              <a:rPr kumimoji="1" lang="en-US" altLang="ja-JP" dirty="0"/>
              <a:t>eating meal </a:t>
            </a:r>
            <a:r>
              <a:rPr kumimoji="1" lang="ja-JP" altLang="en-US" dirty="0"/>
              <a:t>に偏っており、</a:t>
            </a:r>
            <a:endParaRPr kumimoji="1" lang="en-US" altLang="ja-JP" dirty="0"/>
          </a:p>
          <a:p>
            <a:endParaRPr kumimoji="1" lang="en-US" altLang="ja-JP" dirty="0"/>
          </a:p>
          <a:p>
            <a:r>
              <a:rPr kumimoji="1" lang="en-US" altLang="ja-JP" dirty="0"/>
              <a:t>-----</a:t>
            </a:r>
          </a:p>
          <a:p>
            <a:r>
              <a:rPr kumimoji="1" lang="ja-JP" altLang="en-US" dirty="0"/>
              <a:t>！！！！軸の説明大事！！！！</a:t>
            </a:r>
            <a:endParaRPr kumimoji="1" lang="en-US" altLang="ja-JP" dirty="0"/>
          </a:p>
          <a:p>
            <a:endParaRPr kumimoji="1" lang="en-US" altLang="ja-JP" dirty="0"/>
          </a:p>
          <a:p>
            <a:r>
              <a:rPr kumimoji="1" lang="ja-JP" altLang="en-US" dirty="0"/>
              <a:t>今後１０クラスにしたい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536269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84753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[8:00]</a:t>
            </a:r>
          </a:p>
          <a:p>
            <a:r>
              <a:rPr kumimoji="1" lang="ja-JP" altLang="en-US" dirty="0"/>
              <a:t>この原因としては 先ほど見せた </a:t>
            </a:r>
            <a:r>
              <a:rPr kumimoji="1" lang="en-US" altLang="ja-JP" dirty="0"/>
              <a:t>drinking </a:t>
            </a:r>
            <a:r>
              <a:rPr kumimoji="1" lang="ja-JP" altLang="en-US" dirty="0"/>
              <a:t>の例 </a:t>
            </a:r>
            <a:r>
              <a:rPr kumimoji="1" lang="en-US" altLang="ja-JP" dirty="0"/>
              <a:t>(!</a:t>
            </a:r>
            <a:r>
              <a:rPr kumimoji="1" lang="ja-JP" altLang="en-US" dirty="0"/>
              <a:t>再生</a:t>
            </a:r>
            <a:r>
              <a:rPr kumimoji="1" lang="en-US" altLang="ja-JP" dirty="0"/>
              <a:t>!)</a:t>
            </a:r>
          </a:p>
          <a:p>
            <a:r>
              <a:rPr kumimoji="1" lang="ja-JP" altLang="en-US" dirty="0"/>
              <a:t>のように</a:t>
            </a:r>
            <a:r>
              <a:rPr kumimoji="1" lang="en-US" altLang="ja-JP" dirty="0"/>
              <a:t>drinking </a:t>
            </a:r>
            <a:r>
              <a:rPr kumimoji="1" lang="ja-JP" altLang="en-US" dirty="0"/>
              <a:t>を表す前景の音声より背景の子供たちが遊んでいる音声が強調されていたり</a:t>
            </a:r>
            <a:endParaRPr kumimoji="1" lang="en-US" altLang="ja-JP" dirty="0"/>
          </a:p>
          <a:p>
            <a:endParaRPr kumimoji="1" lang="en-US" altLang="ja-JP" dirty="0"/>
          </a:p>
          <a:p>
            <a:r>
              <a:rPr kumimoji="1" lang="en-US" altLang="ja-JP" dirty="0"/>
              <a:t>Eating meal </a:t>
            </a:r>
            <a:r>
              <a:rPr kumimoji="1" lang="ja-JP" altLang="en-US" dirty="0"/>
              <a:t>の例 </a:t>
            </a:r>
            <a:r>
              <a:rPr kumimoji="1" lang="en-US" altLang="ja-JP" dirty="0"/>
              <a:t>(!</a:t>
            </a:r>
            <a:r>
              <a:rPr kumimoji="1" lang="ja-JP" altLang="en-US" dirty="0"/>
              <a:t>再生</a:t>
            </a:r>
            <a:r>
              <a:rPr kumimoji="1" lang="en-US" altLang="ja-JP" dirty="0"/>
              <a:t>!)</a:t>
            </a:r>
            <a:r>
              <a:rPr kumimoji="1" lang="ja-JP" altLang="en-US" dirty="0"/>
              <a:t>のように動作そのものにあまり音が伴わないデータであったり、</a:t>
            </a:r>
            <a:endParaRPr kumimoji="1" lang="en-US" altLang="ja-JP" dirty="0"/>
          </a:p>
          <a:p>
            <a:endParaRPr kumimoji="1" lang="en-US" altLang="ja-JP" dirty="0"/>
          </a:p>
          <a:p>
            <a:r>
              <a:rPr kumimoji="1" lang="ja-JP" altLang="en-US" dirty="0"/>
              <a:t>この２つの動作ラベルが飲食に関わるものであるという点が考えられます</a:t>
            </a:r>
            <a:r>
              <a:rPr kumimoji="1" lang="en-US" altLang="ja-JP" dirty="0"/>
              <a:t>.</a:t>
            </a:r>
          </a:p>
          <a:p>
            <a:endParaRPr kumimoji="1" lang="en-US" altLang="ja-JP" dirty="0"/>
          </a:p>
          <a:p>
            <a:endParaRPr kumimoji="1" lang="en-US" altLang="ja-JP" dirty="0"/>
          </a:p>
          <a:p>
            <a:r>
              <a:rPr kumimoji="1" lang="ja-JP" altLang="en-US" dirty="0"/>
              <a:t>また、音がそもそも無音のデータも含まれていたことも問題として挙げられます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46087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さらにすでに知られている </a:t>
            </a:r>
            <a:r>
              <a:rPr kumimoji="1" lang="en-US" altLang="ja-JP" dirty="0"/>
              <a:t>spec augment </a:t>
            </a:r>
            <a:r>
              <a:rPr kumimoji="1" lang="ja-JP" altLang="en-US" dirty="0"/>
              <a:t>の問題点として</a:t>
            </a:r>
            <a:endParaRPr kumimoji="1" lang="en-US" altLang="ja-JP" dirty="0"/>
          </a:p>
          <a:p>
            <a:r>
              <a:rPr kumimoji="1" lang="ja-JP" altLang="en-US" dirty="0"/>
              <a:t>マスキングされた時間が動作のタイミングと重なったり、</a:t>
            </a:r>
            <a:endParaRPr kumimoji="1" lang="en-US" altLang="ja-JP" dirty="0"/>
          </a:p>
          <a:p>
            <a:r>
              <a:rPr kumimoji="1" lang="ja-JP" altLang="en-US" dirty="0"/>
              <a:t>動作に特有の周波数帯がマスキングされてしまうと、</a:t>
            </a:r>
            <a:endParaRPr kumimoji="1" lang="en-US" altLang="ja-JP" dirty="0"/>
          </a:p>
          <a:p>
            <a:r>
              <a:rPr kumimoji="1" lang="ja-JP" altLang="en-US" dirty="0"/>
              <a:t>意味のないノイズのデータになってしまいます。</a:t>
            </a:r>
            <a:endParaRPr kumimoji="1" lang="en-US" altLang="ja-JP" dirty="0"/>
          </a:p>
          <a:p>
            <a:endParaRPr kumimoji="1" lang="en-US" altLang="ja-JP" dirty="0"/>
          </a:p>
          <a:p>
            <a:r>
              <a:rPr kumimoji="1" lang="ja-JP" altLang="en-US" dirty="0"/>
              <a:t>今後の課題としてホワイトノイズなど別の音声の拡張手法と比較することが挙げられます。</a:t>
            </a:r>
            <a:endParaRPr kumimoji="1" lang="en-US" altLang="ja-JP" dirty="0"/>
          </a:p>
          <a:p>
            <a:endParaRPr kumimoji="1" lang="en-US" altLang="ja-JP" dirty="0"/>
          </a:p>
          <a:p>
            <a:r>
              <a:rPr kumimoji="1" lang="en-US" altLang="ja-JP" dirty="0"/>
              <a:t>---</a:t>
            </a:r>
          </a:p>
          <a:p>
            <a:r>
              <a:rPr kumimoji="1" lang="ja-JP" altLang="en-US" dirty="0"/>
              <a:t>本当に削ったものを入れたらだめなのか検証しないとね 今後の課題</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822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[9:00]</a:t>
            </a:r>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406244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最終的な目標をマルチメディアデータを用いた動画に対する音声の自動アノテーションとした上で</a:t>
            </a:r>
            <a:r>
              <a:rPr kumimoji="1" lang="en-US" altLang="ja-JP" dirty="0"/>
              <a:t>, </a:t>
            </a:r>
          </a:p>
          <a:p>
            <a:r>
              <a:rPr kumimoji="1" lang="ja-JP" altLang="en-US" dirty="0"/>
              <a:t>基礎的な実験として動画に含まれる</a:t>
            </a:r>
            <a:r>
              <a:rPr lang="ja-JP" altLang="en-US" sz="1200" cap="none" dirty="0">
                <a:solidFill>
                  <a:schemeClr val="tx1">
                    <a:lumMod val="95000"/>
                  </a:schemeClr>
                </a:solidFill>
              </a:rPr>
              <a:t>音声データやキャプションデータから動作ラベルを推定しました</a:t>
            </a:r>
            <a:endParaRPr lang="en-US" altLang="ja-JP" sz="1200" cap="none" dirty="0">
              <a:solidFill>
                <a:schemeClr val="tx1">
                  <a:lumMod val="95000"/>
                </a:schemeClr>
              </a:solidFill>
            </a:endParaRPr>
          </a:p>
          <a:p>
            <a:r>
              <a:rPr kumimoji="1" lang="ja-JP" altLang="en-US" sz="1200" cap="none" dirty="0">
                <a:solidFill>
                  <a:schemeClr val="tx1">
                    <a:lumMod val="95000"/>
                  </a:schemeClr>
                </a:solidFill>
              </a:rPr>
              <a:t>そして、</a:t>
            </a:r>
            <a:r>
              <a:rPr kumimoji="1" lang="ja-JP" altLang="en-US" dirty="0"/>
              <a:t>実験結果より</a:t>
            </a:r>
            <a:r>
              <a:rPr kumimoji="1" lang="en-US" altLang="ja-JP" dirty="0"/>
              <a:t>, </a:t>
            </a:r>
            <a:r>
              <a:rPr kumimoji="1" lang="ja-JP" altLang="en-US" dirty="0"/>
              <a:t>データの選び方や前処理</a:t>
            </a:r>
            <a:r>
              <a:rPr kumimoji="1" lang="en-US" altLang="ja-JP" dirty="0"/>
              <a:t>, </a:t>
            </a:r>
            <a:r>
              <a:rPr kumimoji="1" lang="ja-JP" altLang="en-US" dirty="0"/>
              <a:t>音声のデータ拡張方法に関して更なる工夫が必要であることが分かりました。</a:t>
            </a:r>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451909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160590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といった大規模言語モデルを活用したシステムに注目が集まっており、</a:t>
            </a:r>
            <a:endParaRPr lang="en-US" altLang="ja-JP" dirty="0"/>
          </a:p>
          <a:p>
            <a:r>
              <a:rPr lang="ja-JP" altLang="en-US" dirty="0"/>
              <a:t>カスタマーサポートにおけるチャットボットや</a:t>
            </a:r>
            <a:r>
              <a:rPr lang="en-US" altLang="ja-JP" dirty="0"/>
              <a:t>, </a:t>
            </a:r>
            <a:r>
              <a:rPr lang="ja-JP" altLang="en-US" dirty="0"/>
              <a:t>文章から動画像や音声を生成するような</a:t>
            </a:r>
            <a:r>
              <a:rPr lang="en-US" altLang="ja-JP" dirty="0"/>
              <a:t>AI</a:t>
            </a:r>
            <a:r>
              <a:rPr lang="ja-JP" altLang="en-US" dirty="0"/>
              <a:t>、大規模なデータ分析による推薦システムや要約など</a:t>
            </a:r>
            <a:endParaRPr lang="en-US" altLang="ja-JP" dirty="0"/>
          </a:p>
          <a:p>
            <a:r>
              <a:rPr lang="ja-JP" altLang="en-US" dirty="0"/>
              <a:t>さまざまな業界やユースケースで活用されています。</a:t>
            </a:r>
            <a:endParaRPr lang="en-US" altLang="ja-JP" dirty="0"/>
          </a:p>
          <a:p>
            <a:endParaRPr lang="en-US" altLang="ja-JP" dirty="0"/>
          </a:p>
          <a:p>
            <a:r>
              <a:rPr lang="ja-JP" altLang="en-US" dirty="0"/>
              <a:t>よって、より高精度なモデルを作るためには文章全体の適切な分散表現を獲得し、より正しく処理する手法が求められます。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Residual Net(</a:t>
            </a:r>
            <a:r>
              <a:rPr kumimoji="1" lang="ja-JP" altLang="en-US" dirty="0"/>
              <a:t>レジデュアルネット</a:t>
            </a:r>
            <a:r>
              <a:rPr kumimoji="1" lang="en-US" altLang="ja-JP" dirty="0"/>
              <a:t>), </a:t>
            </a:r>
            <a:r>
              <a:rPr kumimoji="1" lang="ja-JP" altLang="en-US" dirty="0"/>
              <a:t>通称 </a:t>
            </a:r>
            <a:r>
              <a:rPr kumimoji="1" lang="en-US" altLang="ja-JP" dirty="0" err="1"/>
              <a:t>ResNet</a:t>
            </a:r>
            <a:r>
              <a:rPr kumimoji="1" lang="en-US" altLang="ja-JP" dirty="0"/>
              <a:t> </a:t>
            </a:r>
            <a:r>
              <a:rPr kumimoji="1" lang="ja-JP" altLang="en-US" dirty="0"/>
              <a:t>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Microsoft Research </a:t>
            </a:r>
            <a:r>
              <a:rPr kumimoji="1" lang="ja-JP" altLang="en-US" sz="1200" dirty="0"/>
              <a:t>が </a:t>
            </a:r>
            <a:r>
              <a:rPr kumimoji="1" lang="en-US" altLang="ja-JP" sz="1200" dirty="0"/>
              <a:t>2015 </a:t>
            </a:r>
            <a:r>
              <a:rPr kumimoji="1" lang="ja-JP" altLang="en-US" sz="1200" dirty="0"/>
              <a:t>年に考案した畳み込みニューラルネットワークモデルで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これはショートカット接続機構を導入することで</a:t>
            </a:r>
            <a:r>
              <a:rPr kumimoji="1" lang="en-US" altLang="ja-JP" sz="1200" dirty="0"/>
              <a:t>,</a:t>
            </a:r>
            <a:r>
              <a:rPr kumimoji="1" lang="ja-JP" altLang="en-US" sz="1200" dirty="0"/>
              <a:t>層の入力を参照した残差関数を学習し</a:t>
            </a:r>
            <a:r>
              <a:rPr kumimoji="1" lang="en-US" altLang="ja-JP" sz="1200" dirty="0"/>
              <a:t>, </a:t>
            </a:r>
            <a:br>
              <a:rPr kumimoji="1" lang="en-US" altLang="ja-JP" sz="1200" dirty="0"/>
            </a:br>
            <a:r>
              <a:rPr kumimoji="1" lang="ja-JP" altLang="en-US" sz="1200" dirty="0"/>
              <a:t>勾配消失問題を解決したモデルとなっています</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本研究では、特に文章から得た分散表現の処理過程におけるプーリング手法について注目します。</a:t>
            </a:r>
            <a:endParaRPr lang="en-US" altLang="ja-JP" dirty="0"/>
          </a:p>
          <a:p>
            <a:endParaRPr lang="en-US" altLang="ja-JP" dirty="0"/>
          </a:p>
          <a:p>
            <a:r>
              <a:rPr lang="ja-JP" altLang="en-US" dirty="0"/>
              <a:t>例として、</a:t>
            </a:r>
            <a:r>
              <a:rPr lang="en-US" altLang="ja-JP" dirty="0"/>
              <a:t>BERT</a:t>
            </a:r>
            <a:r>
              <a:rPr lang="ja-JP" altLang="en-US" dirty="0"/>
              <a:t>を用いたテキスト分類タスクなどでは、図のような 文頭を表す</a:t>
            </a:r>
            <a:r>
              <a:rPr lang="en-US" altLang="ja-JP" dirty="0"/>
              <a:t>CLS</a:t>
            </a:r>
            <a:r>
              <a:rPr lang="ja-JP" altLang="en-US" dirty="0"/>
              <a:t>トークンに対応するベクトル</a:t>
            </a:r>
            <a:r>
              <a:rPr lang="en-US" altLang="ja-JP" dirty="0"/>
              <a:t>E_{CLS}</a:t>
            </a:r>
            <a:r>
              <a:rPr lang="ja-JP" altLang="en-US" dirty="0"/>
              <a:t>を文の分散表現としてそのまま用いたり</a:t>
            </a:r>
          </a:p>
          <a:p>
            <a:r>
              <a:rPr lang="ja-JP" altLang="en-US" dirty="0"/>
              <a:t>各トークンに対応するベクトル集合の平均 </a:t>
            </a:r>
            <a:r>
              <a:rPr lang="en-US" altLang="ja-JP" dirty="0"/>
              <a:t>E_{Avg} </a:t>
            </a:r>
            <a:r>
              <a:rPr lang="ja-JP" altLang="en-US" dirty="0"/>
              <a:t>を文の分散表現として用いることが多いですが</a:t>
            </a:r>
          </a:p>
          <a:p>
            <a:r>
              <a:rPr lang="ja-JP" altLang="en-US" dirty="0"/>
              <a:t>これらの手法はコンピュータヴィジョンの領域で提案されたものをなぞらえたものであり</a:t>
            </a:r>
            <a:r>
              <a:rPr lang="en-US" altLang="ja-JP" dirty="0"/>
              <a:t>,</a:t>
            </a:r>
          </a:p>
          <a:p>
            <a:r>
              <a:rPr lang="ja-JP" altLang="en-US" dirty="0"/>
              <a:t>自然言語処理分野におけるプーリング手法は数少なく</a:t>
            </a:r>
            <a:r>
              <a:rPr lang="en-US" altLang="ja-JP" dirty="0"/>
              <a:t>, </a:t>
            </a:r>
            <a:r>
              <a:rPr lang="ja-JP" altLang="en-US" dirty="0"/>
              <a:t>その効果に関する理解は不十分である事実があります。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Choice>
        <mc:Fallback>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そこで本研究では、先行研究に対する新しいアプローチとして、他の大規模言語モデルを活用して得られた情報を加味したプーリング手法を提案し、</a:t>
            </a:r>
            <a:endParaRPr lang="en-US" altLang="ja-JP" dirty="0"/>
          </a:p>
          <a:p>
            <a:r>
              <a:rPr lang="ja-JP" altLang="en-US" dirty="0"/>
              <a:t>その有効性を示すことを目的とします。</a:t>
            </a:r>
            <a:endParaRPr lang="en-US" altLang="ja-JP" dirty="0"/>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東北大学の乾研究室から公開されている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2024/11/28</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2024/11/28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2024/11/28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2024/11/28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2024/11/28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2024/11/28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2024/11/28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2024/11/28</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2024/11/28</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lamo.preferredai.jp/"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plamo.preferredai.jp/"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plamo.preferredai.jp/"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2.mp4"/><Relationship Id="rId7"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plamo.preferredai.jp/"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分散表現の最適な統合手法の検討</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創発ソフトウェア研究</a:t>
            </a:r>
            <a:r>
              <a:rPr lang="ja-JP" altLang="en-US" dirty="0"/>
              <a:t>室</a:t>
            </a:r>
            <a:endParaRPr kumimoji="1" lang="en-US" altLang="ja-JP" dirty="0"/>
          </a:p>
          <a:p>
            <a:pPr algn="r"/>
            <a:r>
              <a:rPr lang="en-US" altLang="ja-JP" dirty="0"/>
              <a:t>M2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7592EA45-BB15-46B9-7A94-866182565F74}"/>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CAP </a:t>
                </a:r>
                <a:r>
                  <a:rPr lang="ja-JP" altLang="en-US" sz="2400" b="1" dirty="0">
                    <a:latin typeface="+mn-ea"/>
                    <a:ea typeface="+mn-ea"/>
                  </a:rPr>
                  <a:t>層における要約文ベクトル項 </a:t>
                </a:r>
                <a14:m>
                  <m:oMath xmlns:m="http://schemas.openxmlformats.org/officeDocument/2006/math">
                    <m:sSub>
                      <m:sSubPr>
                        <m:ctrlPr>
                          <a:rPr lang="en-US" altLang="ja-JP" sz="2400" b="1" i="1" smtClean="0">
                            <a:latin typeface="Cambria Math" panose="02040503050406030204" pitchFamily="18" charset="0"/>
                            <a:ea typeface="+mn-ea"/>
                          </a:rPr>
                        </m:ctrlPr>
                      </m:sSubPr>
                      <m:e>
                        <m:r>
                          <a:rPr lang="en-US" altLang="ja-JP" sz="2400" b="1" i="1" smtClean="0">
                            <a:latin typeface="Cambria Math" panose="02040503050406030204" pitchFamily="18" charset="0"/>
                            <a:ea typeface="+mn-ea"/>
                          </a:rPr>
                          <m:t>𝑬</m:t>
                        </m:r>
                      </m:e>
                      <m:sub>
                        <m:r>
                          <a:rPr lang="en-US" altLang="ja-JP" sz="2400" b="1" i="1" smtClean="0">
                            <a:latin typeface="Cambria Math" panose="02040503050406030204" pitchFamily="18" charset="0"/>
                            <a:ea typeface="+mn-ea"/>
                          </a:rPr>
                          <m:t>𝒔𝒖𝒎</m:t>
                        </m:r>
                      </m:sub>
                    </m:sSub>
                  </m:oMath>
                </a14:m>
                <a:r>
                  <a:rPr lang="ja-JP" altLang="en-US" sz="2400" b="1" dirty="0">
                    <a:latin typeface="+mn-ea"/>
                  </a:rPr>
                  <a:t> の追加</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7592EA45-BB15-46B9-7A94-866182565F74}"/>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16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BC630379-32F1-99D1-8E4D-B0C84C662E2B}"/>
                  </a:ext>
                </a:extLst>
              </p:cNvPr>
              <p:cNvSpPr txBox="1"/>
              <p:nvPr/>
            </p:nvSpPr>
            <p:spPr>
              <a:xfrm>
                <a:off x="4058369" y="1760353"/>
                <a:ext cx="269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 ≥0)</m:t>
                      </m:r>
                    </m:oMath>
                  </m:oMathPara>
                </a14:m>
                <a:endParaRPr kumimoji="1" lang="ja-JP" altLang="en-US" dirty="0"/>
              </a:p>
            </p:txBody>
          </p:sp>
        </mc:Choice>
        <mc:Fallback>
          <p:sp>
            <p:nvSpPr>
              <p:cNvPr id="42" name="テキスト ボックス 41">
                <a:extLst>
                  <a:ext uri="{FF2B5EF4-FFF2-40B4-BE49-F238E27FC236}">
                    <a16:creationId xmlns:a16="http://schemas.microsoft.com/office/drawing/2014/main" id="{BC630379-32F1-99D1-8E4D-B0C84C662E2B}"/>
                  </a:ext>
                </a:extLst>
              </p:cNvPr>
              <p:cNvSpPr txBox="1">
                <a:spLocks noRot="1" noChangeAspect="1" noMove="1" noResize="1" noEditPoints="1" noAdjustHandles="1" noChangeArrowheads="1" noChangeShapeType="1" noTextEdit="1"/>
              </p:cNvSpPr>
              <p:nvPr/>
            </p:nvSpPr>
            <p:spPr>
              <a:xfrm>
                <a:off x="4058369" y="1760353"/>
                <a:ext cx="2697149" cy="276999"/>
              </a:xfrm>
              <a:prstGeom prst="rect">
                <a:avLst/>
              </a:prstGeom>
              <a:blipFill>
                <a:blip r:embed="rId4"/>
                <a:stretch>
                  <a:fillRect l="-1584" r="-2715"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9D8BD590-009B-4774-7F33-652B0C2BBDED}"/>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651F072-C6BC-79CE-307D-AE407DFA91F9}"/>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E398FD19-BE17-A63C-A6A9-F526E5C69A10}"/>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pic>
        <p:nvPicPr>
          <p:cNvPr id="6" name="図 5" descr="タイムライン&#10;&#10;自動的に生成された説明">
            <a:extLst>
              <a:ext uri="{FF2B5EF4-FFF2-40B4-BE49-F238E27FC236}">
                <a16:creationId xmlns:a16="http://schemas.microsoft.com/office/drawing/2014/main" id="{AA4316F7-512F-9AAC-6CF3-383A9EB4AF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804" y="1760353"/>
            <a:ext cx="6721131" cy="5051949"/>
          </a:xfrm>
          <a:prstGeom prst="rect">
            <a:avLst/>
          </a:prstGeom>
        </p:spPr>
      </p:pic>
    </p:spTree>
    <p:extLst>
      <p:ext uri="{BB962C8B-B14F-4D97-AF65-F5344CB8AC3E}">
        <p14:creationId xmlns:p14="http://schemas.microsoft.com/office/powerpoint/2010/main" val="68696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2850204"/>
              </a:xfrm>
              <a:prstGeom prst="rect">
                <a:avLst/>
              </a:prstGeom>
              <a:noFill/>
            </p:spPr>
            <p:txBody>
              <a:bodyPr wrap="square" lIns="0" tIns="0" rIns="0" bIns="0" rtlCol="0">
                <a:spAutoFit/>
              </a:bodyPr>
              <a:lstStyle/>
              <a:p>
                <a:pPr/>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oMath>
                </a14:m>
                <a:r>
                  <a:rPr kumimoji="1" lang="ja-JP" altLang="en-US" sz="2400" dirty="0"/>
                  <a:t> とした時</a:t>
                </a:r>
                <a:endParaRPr kumimoji="1" lang="en-US" altLang="ja-JP" sz="2400" dirty="0"/>
              </a:p>
              <a:p>
                <a:pPr/>
                <a:endParaRPr kumimoji="1" lang="en-US" altLang="ja-JP" sz="2400" dirty="0"/>
              </a:p>
              <a:p>
                <a:pPr/>
                <a:endParaRPr kumimoji="1" lang="en-US" altLang="ja-JP" sz="2400" dirty="0"/>
              </a:p>
              <a:p>
                <a:pPr/>
                <a14:m>
                  <m:oMath xmlns:m="http://schemas.openxmlformats.org/officeDocument/2006/math">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m:t>
                        </m:r>
                      </m:sup>
                    </m:sSup>
                    <m:r>
                      <a:rPr kumimoji="1" lang="en-US" altLang="ja-JP" sz="2400" b="1" i="1" dirty="0" smtClean="0">
                        <a:latin typeface="Cambria Math" panose="02040503050406030204" pitchFamily="18" charset="0"/>
                      </a:rPr>
                      <m:t>= </m:t>
                    </m:r>
                    <m:f>
                      <m:fPr>
                        <m:ctrlPr>
                          <a:rPr kumimoji="1" lang="en-US" altLang="ja-JP" sz="2400" b="1" i="1" dirty="0" smtClean="0">
                            <a:latin typeface="Cambria Math" panose="02040503050406030204" pitchFamily="18" charset="0"/>
                          </a:rPr>
                        </m:ctrlPr>
                      </m:fPr>
                      <m:num>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num>
                      <m:den>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endParaRPr kumimoji="1" lang="en-US" altLang="ja-JP" sz="2400" b="1" dirty="0"/>
              </a:p>
              <a:p>
                <a:pPr/>
                <a:endParaRPr kumimoji="1" lang="en-US" altLang="ja-JP" sz="2400" dirty="0"/>
              </a:p>
              <a:p>
                <a:pPr/>
                <a14:m>
                  <m:oMathPara xmlns:m="http://schemas.openxmlformats.org/officeDocument/2006/math">
                    <m:oMathParaPr>
                      <m:jc m:val="centerGroup"/>
                    </m:oMathParaPr>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=1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𝑝</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𝑞</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𝑟</m:t>
                          </m:r>
                        </m:e>
                        <m:sup>
                          <m:r>
                            <a:rPr kumimoji="1" lang="en-US" altLang="ja-JP" sz="2400" i="1" dirty="0">
                              <a:latin typeface="Cambria Math" panose="02040503050406030204" pitchFamily="18" charset="0"/>
                            </a:rPr>
                            <m:t>′</m:t>
                          </m:r>
                        </m:sup>
                      </m:sSup>
                      <m:r>
                        <a:rPr kumimoji="1" lang="en-US" altLang="ja-JP" sz="2400" b="0" i="1" dirty="0" smtClean="0">
                          <a:latin typeface="Cambria Math" panose="02040503050406030204" pitchFamily="18" charset="0"/>
                        </a:rPr>
                        <m:t> </m:t>
                      </m:r>
                      <m:r>
                        <a:rPr kumimoji="1" lang="en-US" altLang="ja-JP" sz="2400" b="0" i="1" dirty="0" smtClean="0">
                          <a:latin typeface="Cambria Math" panose="02040503050406030204" pitchFamily="18" charset="0"/>
                          <a:ea typeface="Cambria Math" panose="02040503050406030204" pitchFamily="18" charset="0"/>
                        </a:rPr>
                        <m:t>≥0</m:t>
                      </m:r>
                      <m:r>
                        <a:rPr kumimoji="1" lang="en-US" altLang="ja-JP" sz="2400" b="0" i="1" dirty="0" smtClean="0">
                          <a:latin typeface="Cambria Math" panose="02040503050406030204" pitchFamily="18" charset="0"/>
                        </a:rPr>
                        <m:t>)</m:t>
                      </m:r>
                    </m:oMath>
                  </m:oMathPara>
                </a14:m>
                <a:endParaRPr kumimoji="1" lang="en-US" altLang="ja-JP" sz="2400" dirty="0"/>
              </a:p>
              <a:p>
                <a:pPr/>
                <a:endParaRPr kumimoji="1" lang="ja-JP" altLang="en-US" sz="2400" dirty="0"/>
              </a:p>
            </p:txBody>
          </p:sp>
        </mc:Choice>
        <mc:Fallback>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2850204"/>
              </a:xfrm>
              <a:prstGeom prst="rect">
                <a:avLst/>
              </a:prstGeom>
              <a:blipFill>
                <a:blip r:embed="rId4"/>
                <a:stretch>
                  <a:fillRect l="-2914" t="-4069"/>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BEB6CE25-482A-4932-B498-D58C8AD7B66E}"/>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EAAA3497-5A0B-AF63-5B05-56EE17F927E5}"/>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A821A013-72CE-C37F-33FD-C1010BE5938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9713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データセット</a:t>
            </a:r>
            <a:br>
              <a:rPr lang="en-US" altLang="ja-JP" sz="3200" b="1" dirty="0">
                <a:latin typeface="+mn-ea"/>
              </a:rPr>
            </a:br>
            <a:r>
              <a:rPr lang="en-US" sz="2400" b="1" dirty="0">
                <a:latin typeface="+mn-ea"/>
                <a:ea typeface="+mn-ea"/>
              </a:rPr>
              <a:t>	livedoor </a:t>
            </a:r>
            <a:r>
              <a:rPr lang="ja-JP" altLang="en-US" sz="2400" b="1" dirty="0">
                <a:latin typeface="+mn-ea"/>
                <a:ea typeface="+mn-ea"/>
              </a:rPr>
              <a:t>ニュースコーパスデータセット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43" name="グループ化 42">
            <a:extLst>
              <a:ext uri="{FF2B5EF4-FFF2-40B4-BE49-F238E27FC236}">
                <a16:creationId xmlns:a16="http://schemas.microsoft.com/office/drawing/2014/main" id="{FAA08098-4EFA-E761-717F-03265799C8A3}"/>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E5F3E114-D4E4-580E-D70B-A786EAA794F0}"/>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D355B348-E1FE-23D3-60AF-632AFEF6FDA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331353" y="2023276"/>
                <a:ext cx="8567320" cy="47089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ニュースの記事を収集</a:t>
                </a:r>
                <a:r>
                  <a:rPr lang="en-US" altLang="ja-JP" sz="2400" dirty="0">
                    <a:solidFill>
                      <a:schemeClr val="tx1"/>
                    </a:solidFill>
                  </a:rPr>
                  <a:t>, </a:t>
                </a:r>
                <a:r>
                  <a:rPr lang="en-US" altLang="ja-JP" sz="2400" dirty="0"/>
                  <a:t>HTML</a:t>
                </a:r>
                <a:r>
                  <a:rPr lang="en-US" altLang="ja-JP" sz="2400" dirty="0">
                    <a:solidFill>
                      <a:schemeClr val="tx1"/>
                    </a:solidFill>
                  </a:rPr>
                  <a:t> </a:t>
                </a:r>
                <a:r>
                  <a:rPr lang="ja-JP" altLang="en-US" sz="2400" dirty="0">
                    <a:solidFill>
                      <a:schemeClr val="tx1"/>
                    </a:solidFill>
                  </a:rPr>
                  <a:t>タグを除去</a:t>
                </a:r>
                <a:endParaRPr lang="en-US" altLang="ja-JP" sz="2400" dirty="0">
                  <a:solidFill>
                    <a:schemeClr val="tx1"/>
                  </a:solidFill>
                </a:endParaRPr>
              </a:p>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各記事データはカテゴリ名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𝑙𝑎𝑏𝑒𝑙</m:t>
                        </m:r>
                      </m:sub>
                    </m:sSub>
                  </m:oMath>
                </a14:m>
                <a:r>
                  <a:rPr lang="en-US" altLang="ja-JP" sz="2400" dirty="0">
                    <a:solidFill>
                      <a:schemeClr val="tx1"/>
                    </a:solidFill>
                  </a:rPr>
                  <a:t>, </a:t>
                </a:r>
                <a:r>
                  <a:rPr lang="ja-JP" altLang="en-US" sz="2400" dirty="0">
                    <a:solidFill>
                      <a:schemeClr val="tx1"/>
                    </a:solidFill>
                  </a:rPr>
                  <a:t>記事タイトル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𝐷</m:t>
                        </m:r>
                      </m:e>
                      <m:sub>
                        <m:r>
                          <a:rPr lang="en-US" altLang="ja-JP" sz="2400" b="0" i="1" smtClean="0">
                            <a:latin typeface="Cambria Math" panose="02040503050406030204" pitchFamily="18" charset="0"/>
                          </a:rPr>
                          <m:t>𝑡𝑖𝑡𝑙𝑒</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dirty="0">
                    <a:solidFill>
                      <a:schemeClr val="tx1"/>
                    </a:solidFill>
                  </a:rPr>
                  <a:t>記事本文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𝑏𝑜𝑑𝑦</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本研究では以下のようにラベルとカテゴリを対応</a:t>
                </a: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331353" y="2023276"/>
                <a:ext cx="8567320" cy="4708981"/>
              </a:xfrm>
              <a:prstGeom prst="rect">
                <a:avLst/>
              </a:prstGeom>
              <a:blipFill>
                <a:blip r:embed="rId4"/>
                <a:stretch>
                  <a:fillRect l="-925" b="-29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09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r>
                  <a:rPr lang="ja-JP" altLang="en-US" sz="2400" b="1" dirty="0">
                    <a:latin typeface="+mn-ea"/>
                  </a:rPr>
                  <a:t>・プロンプトの作成</a:t>
                </a: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282" b="-1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grpSp>
        <p:nvGrpSpPr>
          <p:cNvPr id="43" name="グループ化 42">
            <a:extLst>
              <a:ext uri="{FF2B5EF4-FFF2-40B4-BE49-F238E27FC236}">
                <a16:creationId xmlns:a16="http://schemas.microsoft.com/office/drawing/2014/main" id="{DEDEFF89-62E4-ECA7-F2E7-EF680156F052}"/>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FF9F099-2D5C-A066-5C8E-8DD1BABD1CB1}"/>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3F544727-D000-439A-1BEB-B4E6D87D2D40}"/>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5">
            <a:extLst>
              <a:ext uri="{28A0092B-C50C-407E-A947-70E740481C1C}">
                <a14:useLocalDpi xmlns:a14="http://schemas.microsoft.com/office/drawing/2010/main" val="0"/>
              </a:ext>
            </a:extLst>
          </a:blip>
          <a:srcRect b="-2247"/>
          <a:stretch/>
        </p:blipFill>
        <p:spPr>
          <a:xfrm>
            <a:off x="0" y="2075363"/>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6"/>
          <a:srcRect l="2521" t="-1120" b="73489"/>
          <a:stretch/>
        </p:blipFill>
        <p:spPr>
          <a:xfrm>
            <a:off x="3380230" y="2191374"/>
            <a:ext cx="4707584" cy="207251"/>
          </a:xfrm>
          <a:prstGeom prst="rect">
            <a:avLst/>
          </a:prstGeom>
        </p:spPr>
      </p:pic>
      <p:sp>
        <p:nvSpPr>
          <p:cNvPr id="6" name="テキスト ボックス 5">
            <a:extLst>
              <a:ext uri="{FF2B5EF4-FFF2-40B4-BE49-F238E27FC236}">
                <a16:creationId xmlns:a16="http://schemas.microsoft.com/office/drawing/2014/main" id="{A85EAC24-FAEB-45F5-902D-259DEF5C176C}"/>
              </a:ext>
            </a:extLst>
          </p:cNvPr>
          <p:cNvSpPr txBox="1"/>
          <p:nvPr/>
        </p:nvSpPr>
        <p:spPr>
          <a:xfrm>
            <a:off x="4436724" y="6543385"/>
            <a:ext cx="4562272" cy="276999"/>
          </a:xfrm>
          <a:prstGeom prst="rect">
            <a:avLst/>
          </a:prstGeom>
          <a:noFill/>
          <a:ln>
            <a:solidFill>
              <a:schemeClr val="tx1">
                <a:lumMod val="75000"/>
              </a:schemeClr>
            </a:solidFill>
            <a:prstDash val="sysDash"/>
          </a:ln>
        </p:spPr>
        <p:txBody>
          <a:bodyPr wrap="square" rtlCol="0">
            <a:spAutoFit/>
          </a:bodyPr>
          <a:lstStyle/>
          <a:p>
            <a:r>
              <a:rPr lang="en-US" altLang="ja-JP" sz="1200" dirty="0">
                <a:latin typeface="+mn-ea"/>
                <a:ea typeface="+mn-ea"/>
              </a:rPr>
              <a:t>Preferred Elements, </a:t>
            </a:r>
            <a:r>
              <a:rPr lang="en-US" altLang="ja-JP" sz="1200" dirty="0">
                <a:latin typeface="+mn-ea"/>
                <a:ea typeface="+mn-ea"/>
                <a:hlinkClick r:id="rId4"/>
              </a:rPr>
              <a:t>https://plamo.preferredai.jp/</a:t>
            </a:r>
            <a:r>
              <a:rPr lang="en-US" altLang="ja-JP" sz="1200" dirty="0">
                <a:latin typeface="+mn-ea"/>
                <a:ea typeface="+mn-ea"/>
              </a:rPr>
              <a:t>, 2024.</a:t>
            </a:r>
            <a:endParaRPr kumimoji="1" lang="ja-JP" altLang="en-US" sz="1200" dirty="0"/>
          </a:p>
        </p:txBody>
      </p:sp>
      <p:pic>
        <p:nvPicPr>
          <p:cNvPr id="8" name="図 7" descr="タイムライン&#10;&#10;自動的に生成された説明">
            <a:extLst>
              <a:ext uri="{FF2B5EF4-FFF2-40B4-BE49-F238E27FC236}">
                <a16:creationId xmlns:a16="http://schemas.microsoft.com/office/drawing/2014/main" id="{CF5113EB-53A9-D5FB-41C9-F9406CCB3466}"/>
              </a:ext>
            </a:extLst>
          </p:cNvPr>
          <p:cNvPicPr>
            <a:picLocks noChangeAspect="1"/>
          </p:cNvPicPr>
          <p:nvPr/>
        </p:nvPicPr>
        <p:blipFill>
          <a:blip r:embed="rId7">
            <a:extLst>
              <a:ext uri="{28A0092B-C50C-407E-A947-70E740481C1C}">
                <a14:useLocalDpi xmlns:a14="http://schemas.microsoft.com/office/drawing/2010/main" val="0"/>
              </a:ext>
            </a:extLst>
          </a:blip>
          <a:srcRect t="46793"/>
          <a:stretch/>
        </p:blipFill>
        <p:spPr>
          <a:xfrm>
            <a:off x="1234938" y="3934305"/>
            <a:ext cx="6403572" cy="2560976"/>
          </a:xfrm>
          <a:prstGeom prst="rect">
            <a:avLst/>
          </a:prstGeom>
        </p:spPr>
      </p:pic>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400" dirty="0"/>
              <a:t>数値実験</a:t>
            </a:r>
            <a:endParaRPr lang="en-US" altLang="ja-JP" sz="4400"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6" name="コンテンツ プレースホルダー 2">
            <a:extLst>
              <a:ext uri="{FF2B5EF4-FFF2-40B4-BE49-F238E27FC236}">
                <a16:creationId xmlns:a16="http://schemas.microsoft.com/office/drawing/2014/main" id="{F4D8128B-897F-41AA-957D-ED67E53F0391}"/>
              </a:ext>
            </a:extLst>
          </p:cNvPr>
          <p:cNvSpPr txBox="1">
            <a:spLocks/>
          </p:cNvSpPr>
          <p:nvPr/>
        </p:nvSpPr>
        <p:spPr>
          <a:xfrm>
            <a:off x="856060" y="2375543"/>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altLang="ja-JP" sz="2000" cap="none" dirty="0">
                <a:solidFill>
                  <a:schemeClr val="accent4">
                    <a:lumMod val="60000"/>
                    <a:lumOff val="40000"/>
                  </a:schemeClr>
                </a:solidFill>
              </a:rPr>
              <a:t>drinking</a:t>
            </a:r>
            <a:r>
              <a:rPr lang="ja-JP" altLang="en-US" sz="2000" cap="none" dirty="0"/>
              <a:t>　</a:t>
            </a:r>
            <a:r>
              <a:rPr lang="en-US" altLang="ja-JP" sz="2000" cap="none" dirty="0">
                <a:solidFill>
                  <a:schemeClr val="accent1">
                    <a:lumMod val="60000"/>
                    <a:lumOff val="40000"/>
                  </a:schemeClr>
                </a:solidFill>
              </a:rPr>
              <a:t>eating meal</a:t>
            </a:r>
            <a:r>
              <a:rPr lang="ja-JP" altLang="en-US" sz="2000" cap="none" dirty="0"/>
              <a:t>　</a:t>
            </a:r>
            <a:r>
              <a:rPr lang="en-US" altLang="ja-JP" sz="2000" cap="none" dirty="0">
                <a:solidFill>
                  <a:srgbClr val="00B0F0"/>
                </a:solidFill>
              </a:rPr>
              <a:t>washing face</a:t>
            </a:r>
            <a:r>
              <a:rPr lang="ja-JP" altLang="en-US" sz="2000" cap="none" dirty="0"/>
              <a:t>　</a:t>
            </a:r>
            <a:r>
              <a:rPr lang="en-US" altLang="ja-JP" sz="2000" cap="none" dirty="0">
                <a:solidFill>
                  <a:schemeClr val="accent3">
                    <a:lumMod val="60000"/>
                    <a:lumOff val="40000"/>
                  </a:schemeClr>
                </a:solidFill>
              </a:rPr>
              <a:t>gardening</a:t>
            </a:r>
            <a:r>
              <a:rPr lang="ja-JP" altLang="en-US" sz="2000" cap="none" dirty="0"/>
              <a:t>　</a:t>
            </a:r>
            <a:r>
              <a:rPr lang="en-US" altLang="ja-JP" sz="2000" cap="none" dirty="0">
                <a:solidFill>
                  <a:schemeClr val="accent6">
                    <a:lumMod val="60000"/>
                    <a:lumOff val="40000"/>
                  </a:schemeClr>
                </a:solidFill>
              </a:rPr>
              <a:t>fighting</a:t>
            </a:r>
          </a:p>
        </p:txBody>
      </p:sp>
      <p:sp>
        <p:nvSpPr>
          <p:cNvPr id="4" name="テキスト ボックス 3">
            <a:extLst>
              <a:ext uri="{FF2B5EF4-FFF2-40B4-BE49-F238E27FC236}">
                <a16:creationId xmlns:a16="http://schemas.microsoft.com/office/drawing/2014/main" id="{26FCD0C2-BCD8-4402-B4F8-D7A939401FFA}"/>
              </a:ext>
            </a:extLst>
          </p:cNvPr>
          <p:cNvSpPr txBox="1"/>
          <p:nvPr/>
        </p:nvSpPr>
        <p:spPr>
          <a:xfrm>
            <a:off x="856059" y="3421702"/>
            <a:ext cx="7632730" cy="830997"/>
          </a:xfrm>
          <a:prstGeom prst="rect">
            <a:avLst/>
          </a:prstGeom>
          <a:noFill/>
        </p:spPr>
        <p:txBody>
          <a:bodyPr wrap="square" rtlCol="0">
            <a:spAutoFit/>
          </a:bodyPr>
          <a:lstStyle/>
          <a:p>
            <a:r>
              <a:rPr kumimoji="1" lang="ja-JP" altLang="en-US" sz="2400" dirty="0"/>
              <a:t>のデータのみを用いた </a:t>
            </a:r>
            <a:r>
              <a:rPr kumimoji="1" lang="en-US" altLang="ja-JP" sz="2400" dirty="0"/>
              <a:t>5 </a:t>
            </a:r>
            <a:r>
              <a:rPr kumimoji="1" lang="ja-JP" altLang="en-US" sz="2400" dirty="0"/>
              <a:t>クラスの分類問題</a:t>
            </a:r>
            <a:endParaRPr kumimoji="1" lang="en-US" altLang="ja-JP" sz="2400" dirty="0"/>
          </a:p>
          <a:p>
            <a:endParaRPr kumimoji="1" lang="ja-JP" altLang="en-US" sz="2400" dirty="0"/>
          </a:p>
        </p:txBody>
      </p:sp>
      <p:sp>
        <p:nvSpPr>
          <p:cNvPr id="5" name="正方形/長方形 4">
            <a:extLst>
              <a:ext uri="{FF2B5EF4-FFF2-40B4-BE49-F238E27FC236}">
                <a16:creationId xmlns:a16="http://schemas.microsoft.com/office/drawing/2014/main" id="{09A75D42-2483-452C-8232-CD2D7C546967}"/>
              </a:ext>
            </a:extLst>
          </p:cNvPr>
          <p:cNvSpPr/>
          <p:nvPr/>
        </p:nvSpPr>
        <p:spPr>
          <a:xfrm>
            <a:off x="2734654" y="4058270"/>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Input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音声</a:t>
            </a:r>
            <a:endParaRPr kumimoji="1" lang="en-US" altLang="ja-JP" dirty="0">
              <a:solidFill>
                <a:schemeClr val="bg1">
                  <a:lumMod val="75000"/>
                  <a:lumOff val="25000"/>
                </a:schemeClr>
              </a:solidFill>
            </a:endParaRPr>
          </a:p>
          <a:p>
            <a:pPr algn="ctr"/>
            <a:r>
              <a:rPr kumimoji="1" lang="en-US" altLang="ja-JP" sz="1200" dirty="0">
                <a:solidFill>
                  <a:schemeClr val="bg1">
                    <a:lumMod val="75000"/>
                    <a:lumOff val="25000"/>
                  </a:schemeClr>
                </a:solidFill>
              </a:rPr>
              <a:t>or</a:t>
            </a:r>
          </a:p>
          <a:p>
            <a:pPr algn="ctr"/>
            <a:r>
              <a:rPr kumimoji="1" lang="ja-JP" altLang="en-US" sz="1400" b="1" dirty="0">
                <a:solidFill>
                  <a:schemeClr val="bg1">
                    <a:lumMod val="75000"/>
                    <a:lumOff val="25000"/>
                  </a:schemeClr>
                </a:solidFill>
              </a:rPr>
              <a:t>キャプション</a:t>
            </a:r>
          </a:p>
        </p:txBody>
      </p:sp>
      <p:sp>
        <p:nvSpPr>
          <p:cNvPr id="9" name="正方形/長方形 8">
            <a:extLst>
              <a:ext uri="{FF2B5EF4-FFF2-40B4-BE49-F238E27FC236}">
                <a16:creationId xmlns:a16="http://schemas.microsoft.com/office/drawing/2014/main" id="{0554629B-82C4-4535-87E0-3E783750C689}"/>
              </a:ext>
            </a:extLst>
          </p:cNvPr>
          <p:cNvSpPr/>
          <p:nvPr/>
        </p:nvSpPr>
        <p:spPr>
          <a:xfrm>
            <a:off x="5050567" y="4061222"/>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Output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動作ラベル</a:t>
            </a:r>
          </a:p>
        </p:txBody>
      </p:sp>
      <p:sp>
        <p:nvSpPr>
          <p:cNvPr id="11" name="テキスト ボックス 10">
            <a:extLst>
              <a:ext uri="{FF2B5EF4-FFF2-40B4-BE49-F238E27FC236}">
                <a16:creationId xmlns:a16="http://schemas.microsoft.com/office/drawing/2014/main" id="{1110D887-3433-423D-A9A7-82556339377D}"/>
              </a:ext>
            </a:extLst>
          </p:cNvPr>
          <p:cNvSpPr txBox="1"/>
          <p:nvPr/>
        </p:nvSpPr>
        <p:spPr>
          <a:xfrm>
            <a:off x="579120" y="2023570"/>
            <a:ext cx="1676400" cy="369332"/>
          </a:xfrm>
          <a:prstGeom prst="rect">
            <a:avLst/>
          </a:prstGeom>
          <a:noFill/>
        </p:spPr>
        <p:txBody>
          <a:bodyPr wrap="square">
            <a:spAutoFit/>
          </a:bodyPr>
          <a:lstStyle/>
          <a:p>
            <a:pPr algn="ctr"/>
            <a:r>
              <a:rPr kumimoji="1" lang="ja-JP" altLang="en-US" b="1" u="sng" dirty="0"/>
              <a:t>動作ラベル</a:t>
            </a:r>
            <a:endParaRPr kumimoji="1" lang="en-US" altLang="ja-JP" b="1" u="sng" dirty="0"/>
          </a:p>
        </p:txBody>
      </p:sp>
    </p:spTree>
    <p:extLst>
      <p:ext uri="{BB962C8B-B14F-4D97-AF65-F5344CB8AC3E}">
        <p14:creationId xmlns:p14="http://schemas.microsoft.com/office/powerpoint/2010/main" val="171104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音声</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3321584460"/>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254</a:t>
                      </a:r>
                      <a:endParaRPr kumimoji="1" lang="ja-JP" altLang="en-US" dirty="0"/>
                    </a:p>
                  </a:txBody>
                  <a:tcPr/>
                </a:tc>
                <a:tc>
                  <a:txBody>
                    <a:bodyPr/>
                    <a:lstStyle/>
                    <a:p>
                      <a:pPr algn="ctr"/>
                      <a:r>
                        <a:rPr kumimoji="1" lang="en-US" altLang="ja-JP" dirty="0"/>
                        <a:t>149</a:t>
                      </a:r>
                      <a:endParaRPr kumimoji="1" lang="ja-JP" altLang="en-US" dirty="0"/>
                    </a:p>
                  </a:txBody>
                  <a:tcPr/>
                </a:tc>
                <a:tc>
                  <a:txBody>
                    <a:bodyPr/>
                    <a:lstStyle/>
                    <a:p>
                      <a:pPr algn="ctr"/>
                      <a:r>
                        <a:rPr kumimoji="1" lang="en-US" altLang="ja-JP" dirty="0"/>
                        <a:t>107</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231</a:t>
                      </a:r>
                      <a:endParaRPr kumimoji="1" lang="ja-JP" altLang="en-US" dirty="0"/>
                    </a:p>
                  </a:txBody>
                  <a:tcPr/>
                </a:tc>
                <a:tc>
                  <a:txBody>
                    <a:bodyPr/>
                    <a:lstStyle/>
                    <a:p>
                      <a:pPr algn="ctr"/>
                      <a:r>
                        <a:rPr kumimoji="1" lang="en-US" altLang="ja-JP" dirty="0"/>
                        <a:t>122</a:t>
                      </a:r>
                      <a:endParaRPr kumimoji="1" lang="ja-JP" altLang="en-US" dirty="0"/>
                    </a:p>
                  </a:txBody>
                  <a:tcPr/>
                </a:tc>
                <a:tc>
                  <a:txBody>
                    <a:bodyPr/>
                    <a:lstStyle/>
                    <a:p>
                      <a:pPr algn="ctr"/>
                      <a:r>
                        <a:rPr kumimoji="1" lang="en-US" altLang="ja-JP" dirty="0"/>
                        <a:t>88</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490</a:t>
                      </a:r>
                      <a:endParaRPr kumimoji="1" lang="ja-JP" altLang="en-US" dirty="0"/>
                    </a:p>
                  </a:txBody>
                  <a:tcPr/>
                </a:tc>
                <a:tc>
                  <a:txBody>
                    <a:bodyPr/>
                    <a:lstStyle/>
                    <a:p>
                      <a:pPr algn="ctr"/>
                      <a:r>
                        <a:rPr kumimoji="1" lang="en-US" altLang="ja-JP" dirty="0"/>
                        <a:t>308</a:t>
                      </a:r>
                      <a:endParaRPr kumimoji="1" lang="ja-JP" altLang="en-US" dirty="0"/>
                    </a:p>
                  </a:txBody>
                  <a:tcPr/>
                </a:tc>
                <a:tc>
                  <a:txBody>
                    <a:bodyPr/>
                    <a:lstStyle/>
                    <a:p>
                      <a:pPr algn="ctr"/>
                      <a:r>
                        <a:rPr kumimoji="1" lang="en-US" altLang="ja-JP" dirty="0"/>
                        <a:t>177</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64</a:t>
                      </a:r>
                      <a:endParaRPr kumimoji="1" lang="ja-JP" altLang="en-US" dirty="0"/>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130</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81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1169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703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468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32083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792189100"/>
              </p:ext>
            </p:extLst>
          </p:nvPr>
        </p:nvGraphicFramePr>
        <p:xfrm>
          <a:off x="856060" y="1908830"/>
          <a:ext cx="3293844" cy="3052794"/>
        </p:xfrm>
        <a:graphic>
          <a:graphicData uri="http://schemas.openxmlformats.org/drawingml/2006/table">
            <a:tbl>
              <a:tblPr firstRow="1" bandRow="1">
                <a:tableStyleId>{7DF18680-E054-41AD-8BC1-D1AEF772440D}</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endParaRPr kumimoji="1" lang="en-US" altLang="ja-JP" sz="2100" dirty="0">
                        <a:solidFill>
                          <a:schemeClr val="tx1"/>
                        </a:solidFill>
                      </a:endParaRPr>
                    </a:p>
                    <a:p>
                      <a:pPr algn="ctr"/>
                      <a:r>
                        <a:rPr kumimoji="1" lang="en-US" altLang="ja-JP" sz="2100" dirty="0">
                          <a:solidFill>
                            <a:schemeClr val="tx1"/>
                          </a:solidFill>
                        </a:rPr>
                        <a:t>(</a:t>
                      </a:r>
                      <a:r>
                        <a:rPr kumimoji="1" lang="ja-JP" altLang="en-US" sz="2100" dirty="0">
                          <a:solidFill>
                            <a:schemeClr val="tx1"/>
                          </a:solidFill>
                        </a:rPr>
                        <a:t>実験 </a:t>
                      </a:r>
                      <a:r>
                        <a:rPr kumimoji="1" lang="en-US" altLang="ja-JP" sz="2100" dirty="0">
                          <a:solidFill>
                            <a:schemeClr val="tx1"/>
                          </a:solidFill>
                        </a:rPr>
                        <a:t>1</a:t>
                      </a:r>
                      <a:r>
                        <a:rPr kumimoji="1" lang="ja-JP" altLang="en-US" sz="2100" dirty="0">
                          <a:solidFill>
                            <a:schemeClr val="tx1"/>
                          </a:solidFill>
                        </a:rPr>
                        <a:t>・</a:t>
                      </a:r>
                      <a:r>
                        <a:rPr kumimoji="1" lang="en-US" altLang="ja-JP" sz="2100" dirty="0">
                          <a:solidFill>
                            <a:schemeClr val="tx1"/>
                          </a:solidFill>
                        </a:rPr>
                        <a:t>2)</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100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64</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学習率</a:t>
                      </a:r>
                    </a:p>
                  </a:txBody>
                  <a:tcPr marL="68580" marR="68580" marT="34290" marB="34290" anchor="ctr"/>
                </a:tc>
                <a:tc>
                  <a:txBody>
                    <a:bodyPr/>
                    <a:lstStyle/>
                    <a:p>
                      <a:pPr algn="ctr"/>
                      <a:r>
                        <a:rPr kumimoji="1" lang="en-US" altLang="ja-JP" sz="2000" b="1" dirty="0"/>
                        <a:t>0.001</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r>
                        <a:rPr kumimoji="1" lang="en-US" altLang="ja-JP" sz="1800" baseline="30000" dirty="0"/>
                        <a:t>*1</a:t>
                      </a:r>
                      <a:endParaRPr kumimoji="1" lang="ja-JP" altLang="en-US" sz="1800" dirty="0"/>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856060" y="4961624"/>
            <a:ext cx="4007707" cy="1323439"/>
          </a:xfrm>
          <a:prstGeom prst="rect">
            <a:avLst/>
          </a:prstGeom>
          <a:noFill/>
        </p:spPr>
        <p:txBody>
          <a:bodyPr wrap="square" rtlCol="0">
            <a:spAutoFit/>
          </a:bodyPr>
          <a:lstStyle/>
          <a:p>
            <a:r>
              <a:rPr kumimoji="1" lang="en-US" altLang="ja-JP" sz="2000" dirty="0"/>
              <a:t>*1 </a:t>
            </a:r>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3203670055"/>
              </p:ext>
            </p:extLst>
          </p:nvPr>
        </p:nvGraphicFramePr>
        <p:xfrm>
          <a:off x="4991716" y="1908829"/>
          <a:ext cx="3293844" cy="2325304"/>
        </p:xfrm>
        <a:graphic>
          <a:graphicData uri="http://schemas.openxmlformats.org/drawingml/2006/table">
            <a:tbl>
              <a:tblPr firstRow="1" bandRow="1">
                <a:tableStyleId>{7DF18680-E054-41AD-8BC1-D1AEF772440D}</a:tableStyleId>
              </a:tblPr>
              <a:tblGrid>
                <a:gridCol w="2195893">
                  <a:extLst>
                    <a:ext uri="{9D8B030D-6E8A-4147-A177-3AD203B41FA5}">
                      <a16:colId xmlns:a16="http://schemas.microsoft.com/office/drawing/2014/main" val="498377033"/>
                    </a:ext>
                  </a:extLst>
                </a:gridCol>
                <a:gridCol w="1097951">
                  <a:extLst>
                    <a:ext uri="{9D8B030D-6E8A-4147-A177-3AD203B41FA5}">
                      <a16:colId xmlns:a16="http://schemas.microsoft.com/office/drawing/2014/main" val="3842990007"/>
                    </a:ext>
                  </a:extLst>
                </a:gridCol>
              </a:tblGrid>
              <a:tr h="458049">
                <a:tc gridSpan="2">
                  <a:txBody>
                    <a:bodyPr/>
                    <a:lstStyle/>
                    <a:p>
                      <a:pPr algn="ctr"/>
                      <a:r>
                        <a:rPr kumimoji="1" lang="en-US" altLang="ja-JP" sz="2100" dirty="0" err="1">
                          <a:solidFill>
                            <a:schemeClr val="tx1"/>
                          </a:solidFill>
                        </a:rPr>
                        <a:t>SpecAugment</a:t>
                      </a:r>
                      <a:endParaRPr kumimoji="1" lang="en-US" altLang="ja-JP" sz="2100" dirty="0">
                        <a:solidFill>
                          <a:schemeClr val="tx1"/>
                        </a:solidFill>
                      </a:endParaRPr>
                    </a:p>
                    <a:p>
                      <a:pPr algn="ctr"/>
                      <a:r>
                        <a:rPr kumimoji="1" lang="ja-JP" altLang="en-US" sz="2100" dirty="0">
                          <a:solidFill>
                            <a:schemeClr val="tx1"/>
                          </a:solidFill>
                        </a:rPr>
                        <a:t>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dirty="0"/>
                        <a:t>Time drop 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dirty="0"/>
                        <a:t>Time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dirty="0"/>
                        <a:t>Freq</a:t>
                      </a:r>
                      <a:r>
                        <a:rPr kumimoji="1" lang="ja-JP" altLang="en-US" sz="1800" dirty="0"/>
                        <a:t> </a:t>
                      </a:r>
                      <a:r>
                        <a:rPr kumimoji="1" lang="en-US" altLang="ja-JP" sz="1800" dirty="0"/>
                        <a:t>drop</a:t>
                      </a:r>
                      <a:r>
                        <a:rPr kumimoji="1" lang="ja-JP" altLang="en-US" sz="1800" dirty="0"/>
                        <a:t> </a:t>
                      </a:r>
                      <a:r>
                        <a:rPr kumimoji="1" lang="en-US" altLang="ja-JP" sz="1800" dirty="0"/>
                        <a:t>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en-US" altLang="ja-JP" sz="1800" dirty="0"/>
                        <a:t>Freq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p:sp>
        <p:nvSpPr>
          <p:cNvPr id="13" name="タイトル 1">
            <a:extLst>
              <a:ext uri="{FF2B5EF4-FFF2-40B4-BE49-F238E27FC236}">
                <a16:creationId xmlns:a16="http://schemas.microsoft.com/office/drawing/2014/main" id="{B29C53B2-AE41-4734-94C5-4C1CC6F2E93D}"/>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実験パラメータ</a:t>
            </a:r>
          </a:p>
        </p:txBody>
      </p:sp>
    </p:spTree>
    <p:extLst>
      <p:ext uri="{BB962C8B-B14F-4D97-AF65-F5344CB8AC3E}">
        <p14:creationId xmlns:p14="http://schemas.microsoft.com/office/powerpoint/2010/main" val="182525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755721496"/>
              </p:ext>
            </p:extLst>
          </p:nvPr>
        </p:nvGraphicFramePr>
        <p:xfrm>
          <a:off x="2211197" y="1281218"/>
          <a:ext cx="4719225" cy="4683292"/>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en-US" altLang="ja-JP" sz="2400" b="1" dirty="0"/>
                        <a:t>VGG16-BN</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0.752</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0.773</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0.754</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en-US" altLang="ja-JP" sz="2400" b="1" dirty="0"/>
                        <a:t>ResNet34</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0.756</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0.740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226583001"/>
                  </a:ext>
                </a:extLst>
              </a:tr>
              <a:tr h="693225">
                <a:tc>
                  <a:txBody>
                    <a:bodyPr/>
                    <a:lstStyle/>
                    <a:p>
                      <a:pPr algn="ctr"/>
                      <a:r>
                        <a:rPr kumimoji="1" lang="en-US" altLang="ja-JP" sz="2400" b="1"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0.741</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0.724</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4418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85"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129"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257289" y="1307388"/>
            <a:ext cx="1900496" cy="523220"/>
          </a:xfrm>
          <a:prstGeom prst="rect">
            <a:avLst/>
          </a:prstGeom>
          <a:noFill/>
        </p:spPr>
        <p:txBody>
          <a:bodyPr wrap="square" rtlCol="0">
            <a:spAutoFit/>
          </a:bodyPr>
          <a:lstStyle/>
          <a:p>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1" name="グループ化 20">
            <a:extLst>
              <a:ext uri="{FF2B5EF4-FFF2-40B4-BE49-F238E27FC236}">
                <a16:creationId xmlns:a16="http://schemas.microsoft.com/office/drawing/2014/main" id="{CE10A64A-D470-4561-A999-95E423C62280}"/>
              </a:ext>
            </a:extLst>
          </p:cNvPr>
          <p:cNvGrpSpPr/>
          <p:nvPr/>
        </p:nvGrpSpPr>
        <p:grpSpPr>
          <a:xfrm>
            <a:off x="-49813" y="4843112"/>
            <a:ext cx="1718483" cy="1223351"/>
            <a:chOff x="4498428" y="5197324"/>
            <a:chExt cx="1718483" cy="1223351"/>
          </a:xfrm>
        </p:grpSpPr>
        <p:cxnSp>
          <p:nvCxnSpPr>
            <p:cNvPr id="22" name="直線矢印コネクタ 21">
              <a:extLst>
                <a:ext uri="{FF2B5EF4-FFF2-40B4-BE49-F238E27FC236}">
                  <a16:creationId xmlns:a16="http://schemas.microsoft.com/office/drawing/2014/main" id="{B72121B4-1B49-4D25-BA8D-32A0027D5C2B}"/>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3" name="グループ化 22">
              <a:extLst>
                <a:ext uri="{FF2B5EF4-FFF2-40B4-BE49-F238E27FC236}">
                  <a16:creationId xmlns:a16="http://schemas.microsoft.com/office/drawing/2014/main" id="{1EA204C5-CCD4-4A6E-92B2-B678E3017EAC}"/>
                </a:ext>
              </a:extLst>
            </p:cNvPr>
            <p:cNvGrpSpPr/>
            <p:nvPr/>
          </p:nvGrpSpPr>
          <p:grpSpPr>
            <a:xfrm>
              <a:off x="4498428" y="5373613"/>
              <a:ext cx="1718483" cy="1047062"/>
              <a:chOff x="4498428" y="5373613"/>
              <a:chExt cx="1718483" cy="1047062"/>
            </a:xfrm>
          </p:grpSpPr>
          <p:cxnSp>
            <p:nvCxnSpPr>
              <p:cNvPr id="24" name="直線矢印コネクタ 23">
                <a:extLst>
                  <a:ext uri="{FF2B5EF4-FFF2-40B4-BE49-F238E27FC236}">
                    <a16:creationId xmlns:a16="http://schemas.microsoft.com/office/drawing/2014/main" id="{1B4300F5-7761-4E95-B114-D4CC4592345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テキスト ボックス 24">
                <a:extLst>
                  <a:ext uri="{FF2B5EF4-FFF2-40B4-BE49-F238E27FC236}">
                    <a16:creationId xmlns:a16="http://schemas.microsoft.com/office/drawing/2014/main" id="{8F6185E1-A6DD-473F-96A3-C2DB159E7A60}"/>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26" name="テキスト ボックス 25">
                <a:extLst>
                  <a:ext uri="{FF2B5EF4-FFF2-40B4-BE49-F238E27FC236}">
                    <a16:creationId xmlns:a16="http://schemas.microsoft.com/office/drawing/2014/main" id="{D36E83C4-758A-489E-A2B6-A674F81D1C37}"/>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27" name="グループ化 26">
            <a:extLst>
              <a:ext uri="{FF2B5EF4-FFF2-40B4-BE49-F238E27FC236}">
                <a16:creationId xmlns:a16="http://schemas.microsoft.com/office/drawing/2014/main" id="{2625A4E0-9762-48E6-AE92-D93D534D4D06}"/>
              </a:ext>
            </a:extLst>
          </p:cNvPr>
          <p:cNvGrpSpPr/>
          <p:nvPr/>
        </p:nvGrpSpPr>
        <p:grpSpPr>
          <a:xfrm>
            <a:off x="-45927" y="2236123"/>
            <a:ext cx="1718483" cy="1223351"/>
            <a:chOff x="4498428" y="5197324"/>
            <a:chExt cx="1718483" cy="1223351"/>
          </a:xfrm>
        </p:grpSpPr>
        <p:cxnSp>
          <p:nvCxnSpPr>
            <p:cNvPr id="28" name="直線矢印コネクタ 27">
              <a:extLst>
                <a:ext uri="{FF2B5EF4-FFF2-40B4-BE49-F238E27FC236}">
                  <a16:creationId xmlns:a16="http://schemas.microsoft.com/office/drawing/2014/main" id="{78F1BE7D-E475-479A-B0C3-F06B7128CE15}"/>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9" name="グループ化 28">
              <a:extLst>
                <a:ext uri="{FF2B5EF4-FFF2-40B4-BE49-F238E27FC236}">
                  <a16:creationId xmlns:a16="http://schemas.microsoft.com/office/drawing/2014/main" id="{5FE130C7-C6CC-468E-8528-3E641211A00E}"/>
                </a:ext>
              </a:extLst>
            </p:cNvPr>
            <p:cNvGrpSpPr/>
            <p:nvPr/>
          </p:nvGrpSpPr>
          <p:grpSpPr>
            <a:xfrm>
              <a:off x="4498428" y="5373613"/>
              <a:ext cx="1718483" cy="1047062"/>
              <a:chOff x="4498428" y="5373613"/>
              <a:chExt cx="1718483" cy="1047062"/>
            </a:xfrm>
          </p:grpSpPr>
          <p:cxnSp>
            <p:nvCxnSpPr>
              <p:cNvPr id="30" name="直線矢印コネクタ 29">
                <a:extLst>
                  <a:ext uri="{FF2B5EF4-FFF2-40B4-BE49-F238E27FC236}">
                    <a16:creationId xmlns:a16="http://schemas.microsoft.com/office/drawing/2014/main" id="{0E7F6962-5A39-4EDE-8DE2-3BFD6C52A2A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1" name="テキスト ボックス 30">
                <a:extLst>
                  <a:ext uri="{FF2B5EF4-FFF2-40B4-BE49-F238E27FC236}">
                    <a16:creationId xmlns:a16="http://schemas.microsoft.com/office/drawing/2014/main" id="{3F80958B-7453-4EBA-B1D0-17EAE9D8C80E}"/>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2" name="テキスト ボックス 31">
                <a:extLst>
                  <a:ext uri="{FF2B5EF4-FFF2-40B4-BE49-F238E27FC236}">
                    <a16:creationId xmlns:a16="http://schemas.microsoft.com/office/drawing/2014/main" id="{07224B9F-72E1-41E2-B9E9-722408209CD6}"/>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31068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pic>
        <p:nvPicPr>
          <p:cNvPr id="10" name="図 9">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7785" y="1307388"/>
            <a:ext cx="3182418" cy="2121611"/>
          </a:xfrm>
          <a:prstGeom prst="rect">
            <a:avLst/>
          </a:prstGeom>
        </p:spPr>
      </p:pic>
      <p:pic>
        <p:nvPicPr>
          <p:cNvPr id="12" name="図 11">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3129" y="1307388"/>
            <a:ext cx="3182418" cy="2121611"/>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0" y="1307388"/>
            <a:ext cx="2157785"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157782"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9" name="グループ化 28">
            <a:extLst>
              <a:ext uri="{FF2B5EF4-FFF2-40B4-BE49-F238E27FC236}">
                <a16:creationId xmlns:a16="http://schemas.microsoft.com/office/drawing/2014/main" id="{A08F7ADD-E1D7-45AD-BE76-1D7A6C947309}"/>
              </a:ext>
            </a:extLst>
          </p:cNvPr>
          <p:cNvGrpSpPr/>
          <p:nvPr/>
        </p:nvGrpSpPr>
        <p:grpSpPr>
          <a:xfrm>
            <a:off x="-49813" y="4843112"/>
            <a:ext cx="1718483" cy="1223351"/>
            <a:chOff x="4498428" y="5197324"/>
            <a:chExt cx="1718483" cy="1223351"/>
          </a:xfrm>
        </p:grpSpPr>
        <p:cxnSp>
          <p:nvCxnSpPr>
            <p:cNvPr id="30" name="直線矢印コネクタ 29">
              <a:extLst>
                <a:ext uri="{FF2B5EF4-FFF2-40B4-BE49-F238E27FC236}">
                  <a16:creationId xmlns:a16="http://schemas.microsoft.com/office/drawing/2014/main" id="{7648080C-5B01-402B-BCD3-F0B98E204743}"/>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1" name="グループ化 30">
              <a:extLst>
                <a:ext uri="{FF2B5EF4-FFF2-40B4-BE49-F238E27FC236}">
                  <a16:creationId xmlns:a16="http://schemas.microsoft.com/office/drawing/2014/main" id="{C6813EF1-2333-48BB-9E72-55C10D9E7E94}"/>
                </a:ext>
              </a:extLst>
            </p:cNvPr>
            <p:cNvGrpSpPr/>
            <p:nvPr/>
          </p:nvGrpSpPr>
          <p:grpSpPr>
            <a:xfrm>
              <a:off x="4498428" y="5373613"/>
              <a:ext cx="1718483" cy="1047062"/>
              <a:chOff x="4498428" y="5373613"/>
              <a:chExt cx="1718483" cy="1047062"/>
            </a:xfrm>
          </p:grpSpPr>
          <p:cxnSp>
            <p:nvCxnSpPr>
              <p:cNvPr id="32" name="直線矢印コネクタ 31">
                <a:extLst>
                  <a:ext uri="{FF2B5EF4-FFF2-40B4-BE49-F238E27FC236}">
                    <a16:creationId xmlns:a16="http://schemas.microsoft.com/office/drawing/2014/main" id="{75BAAFAB-A3F5-4B36-AB2F-C57B7A4E364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a:extLst>
                  <a:ext uri="{FF2B5EF4-FFF2-40B4-BE49-F238E27FC236}">
                    <a16:creationId xmlns:a16="http://schemas.microsoft.com/office/drawing/2014/main" id="{61079274-1390-4DF9-A3D9-1DE92B38B42B}"/>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4" name="テキスト ボックス 33">
                <a:extLst>
                  <a:ext uri="{FF2B5EF4-FFF2-40B4-BE49-F238E27FC236}">
                    <a16:creationId xmlns:a16="http://schemas.microsoft.com/office/drawing/2014/main" id="{BFC1CA2B-D69C-4B3A-B81B-F1CA67A0AD6E}"/>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35" name="グループ化 34">
            <a:extLst>
              <a:ext uri="{FF2B5EF4-FFF2-40B4-BE49-F238E27FC236}">
                <a16:creationId xmlns:a16="http://schemas.microsoft.com/office/drawing/2014/main" id="{4136A690-1848-4FBB-86CD-66BED9AB7FD8}"/>
              </a:ext>
            </a:extLst>
          </p:cNvPr>
          <p:cNvGrpSpPr/>
          <p:nvPr/>
        </p:nvGrpSpPr>
        <p:grpSpPr>
          <a:xfrm>
            <a:off x="-45927" y="2236123"/>
            <a:ext cx="1718483" cy="1223351"/>
            <a:chOff x="4498428" y="5197324"/>
            <a:chExt cx="1718483" cy="1223351"/>
          </a:xfrm>
        </p:grpSpPr>
        <p:cxnSp>
          <p:nvCxnSpPr>
            <p:cNvPr id="36" name="直線矢印コネクタ 35">
              <a:extLst>
                <a:ext uri="{FF2B5EF4-FFF2-40B4-BE49-F238E27FC236}">
                  <a16:creationId xmlns:a16="http://schemas.microsoft.com/office/drawing/2014/main" id="{10D65E8C-3490-4160-858C-6EC4612D1A58}"/>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7" name="グループ化 36">
              <a:extLst>
                <a:ext uri="{FF2B5EF4-FFF2-40B4-BE49-F238E27FC236}">
                  <a16:creationId xmlns:a16="http://schemas.microsoft.com/office/drawing/2014/main" id="{EE9D644E-C2FE-4E6D-9975-D1C7BB83C404}"/>
                </a:ext>
              </a:extLst>
            </p:cNvPr>
            <p:cNvGrpSpPr/>
            <p:nvPr/>
          </p:nvGrpSpPr>
          <p:grpSpPr>
            <a:xfrm>
              <a:off x="4498428" y="5373613"/>
              <a:ext cx="1718483" cy="1047062"/>
              <a:chOff x="4498428" y="5373613"/>
              <a:chExt cx="1718483" cy="1047062"/>
            </a:xfrm>
          </p:grpSpPr>
          <p:cxnSp>
            <p:nvCxnSpPr>
              <p:cNvPr id="38" name="直線矢印コネクタ 37">
                <a:extLst>
                  <a:ext uri="{FF2B5EF4-FFF2-40B4-BE49-F238E27FC236}">
                    <a16:creationId xmlns:a16="http://schemas.microsoft.com/office/drawing/2014/main" id="{0CBCDC0D-5CDC-4749-B309-B0201A2E9282}"/>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9" name="テキスト ボックス 38">
                <a:extLst>
                  <a:ext uri="{FF2B5EF4-FFF2-40B4-BE49-F238E27FC236}">
                    <a16:creationId xmlns:a16="http://schemas.microsoft.com/office/drawing/2014/main" id="{4E447F8D-B7EB-4225-B345-5FAD3C74B72F}"/>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40" name="テキスト ボックス 39">
                <a:extLst>
                  <a:ext uri="{FF2B5EF4-FFF2-40B4-BE49-F238E27FC236}">
                    <a16:creationId xmlns:a16="http://schemas.microsoft.com/office/drawing/2014/main" id="{AD16851D-DBA3-471B-A68D-707175C8C3C1}"/>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51932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457329" y="1307388"/>
            <a:ext cx="1859151" cy="523220"/>
          </a:xfrm>
          <a:prstGeom prst="rect">
            <a:avLst/>
          </a:prstGeom>
          <a:noFill/>
        </p:spPr>
        <p:txBody>
          <a:bodyPr wrap="square" rtlCol="0">
            <a:spAutoFit/>
          </a:bodyPr>
          <a:lstStyle/>
          <a:p>
            <a:pPr algn="ctr"/>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7" y="2646142"/>
            <a:ext cx="3624505" cy="3105345"/>
            <a:chOff x="597472" y="2647949"/>
            <a:chExt cx="3624505"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2" y="2647949"/>
              <a:ext cx="3624505" cy="3105345"/>
              <a:chOff x="2217788" y="1377474"/>
              <a:chExt cx="4788991"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9822" y="1377474"/>
                <a:ext cx="4744919"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58925" y="2732307"/>
              <a:ext cx="831850" cy="81915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9" y="2646142"/>
            <a:ext cx="3624498" cy="3105340"/>
            <a:chOff x="4922026" y="2647954"/>
            <a:chExt cx="3624498" cy="3105340"/>
          </a:xfrm>
        </p:grpSpPr>
        <p:pic>
          <p:nvPicPr>
            <p:cNvPr id="7" name="図 6">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2026" y="2647954"/>
              <a:ext cx="3624498"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A269A7B-61D9-4A29-9BB8-E3A7ED07125A}"/>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83AA0A8A-9846-4130-A96E-42CB7BA9603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24FBC10B-3280-411E-A951-8C3772EA99E0}"/>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66C43644-0D78-464D-B77E-FB869ECCA4AB}"/>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C85153E2-B8EA-4EFE-A032-D22AF3CB7C8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FAC30206-56D2-4E7C-A5BF-407F99B25BD5}"/>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76D532F1-3EED-4127-8CF9-636F8D8CD9B5}"/>
              </a:ext>
            </a:extLst>
          </p:cNvPr>
          <p:cNvGrpSpPr/>
          <p:nvPr/>
        </p:nvGrpSpPr>
        <p:grpSpPr>
          <a:xfrm>
            <a:off x="4800924"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13C17E31-0B89-48E7-8208-6A558963D9B2}"/>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7DBBF51-E506-40F4-9FD7-A01C9F0748D9}"/>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FE9C580C-F77B-4C60-BDEF-30EDD84F2AE9}"/>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F241ABA0-B339-44EB-8D79-A664505E896A}"/>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5447FA8A-22D0-4565-BCF9-4B91CF6FA9B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3346297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2096911"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6"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BF05EE34-759A-413D-9B06-AD4DEAC9A9C1}"/>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CFEC638E-2666-457C-8475-0D17AFFF50B4}"/>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BCCDB62E-A897-4E29-8EF4-F6A7692F97FB}"/>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2E5C29EE-2546-47B3-91F8-5B92F066A213}"/>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3C795893-1C3E-4323-A50E-FB5D26292075}"/>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22EDF76D-543E-48D6-98F8-8AE2512C863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4B4FDECA-6F34-405F-B9D6-AFE54A65B74B}"/>
              </a:ext>
            </a:extLst>
          </p:cNvPr>
          <p:cNvGrpSpPr/>
          <p:nvPr/>
        </p:nvGrpSpPr>
        <p:grpSpPr>
          <a:xfrm>
            <a:off x="4796981"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F6783707-4CBE-4EAC-BE0E-B9A559F0121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26CC919-0B46-4051-85CF-8164554E6526}"/>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2BFF38BC-CF23-4C90-8F85-D07A774ADDC4}"/>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E5FEB08E-92D5-4055-AE2B-282A699BCEE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AE34B15D-C6C3-46F6-BF61-406FC35A5440}"/>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299412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solidFill>
                  <a:schemeClr val="tx1">
                    <a:lumMod val="95000"/>
                  </a:schemeClr>
                </a:solidFill>
              </a:rPr>
              <a:t>動作特有の問題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687662" y="1307388"/>
            <a:ext cx="1553663" cy="523220"/>
          </a:xfrm>
          <a:prstGeom prst="rect">
            <a:avLst/>
          </a:prstGeom>
          <a:noFill/>
        </p:spPr>
        <p:txBody>
          <a:bodyPr wrap="square" rtlCol="0">
            <a:spAutoFit/>
          </a:bodyPr>
          <a:lstStyle/>
          <a:p>
            <a:pPr algn="ctr"/>
            <a:r>
              <a:rPr kumimoji="1" lang="en-US" altLang="ja-JP" sz="2800" dirty="0"/>
              <a:t>drinking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33011" y="1307388"/>
            <a:ext cx="2573528" cy="523220"/>
          </a:xfrm>
          <a:prstGeom prst="rect">
            <a:avLst/>
          </a:prstGeom>
          <a:noFill/>
        </p:spPr>
        <p:txBody>
          <a:bodyPr wrap="square" rtlCol="0">
            <a:spAutoFit/>
          </a:bodyPr>
          <a:lstStyle/>
          <a:p>
            <a:pPr algn="ctr"/>
            <a:r>
              <a:rPr kumimoji="1" lang="en-US" altLang="ja-JP" sz="2800" dirty="0"/>
              <a:t>eating meal</a:t>
            </a:r>
          </a:p>
        </p:txBody>
      </p:sp>
      <p:pic>
        <p:nvPicPr>
          <p:cNvPr id="14" name="a001-0363C">
            <a:hlinkClick r:id="" action="ppaction://media"/>
            <a:extLst>
              <a:ext uri="{FF2B5EF4-FFF2-40B4-BE49-F238E27FC236}">
                <a16:creationId xmlns:a16="http://schemas.microsoft.com/office/drawing/2014/main" id="{6EE336D2-730A-4673-93F4-08BAA9632C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6061" y="2463500"/>
            <a:ext cx="3432888" cy="1931000"/>
          </a:xfrm>
          <a:prstGeom prst="rect">
            <a:avLst/>
          </a:prstGeom>
        </p:spPr>
      </p:pic>
      <p:pic>
        <p:nvPicPr>
          <p:cNvPr id="3" name="a002-0454C">
            <a:hlinkClick r:id="" action="ppaction://media"/>
            <a:extLst>
              <a:ext uri="{FF2B5EF4-FFF2-40B4-BE49-F238E27FC236}">
                <a16:creationId xmlns:a16="http://schemas.microsoft.com/office/drawing/2014/main" id="{7EC7D258-96EE-4732-91CD-46D8C3D74C0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52672" y="2453989"/>
            <a:ext cx="3432888" cy="1931000"/>
          </a:xfrm>
          <a:prstGeom prst="rect">
            <a:avLst/>
          </a:prstGeom>
        </p:spPr>
      </p:pic>
      <p:sp>
        <p:nvSpPr>
          <p:cNvPr id="5" name="テキスト ボックス 4">
            <a:extLst>
              <a:ext uri="{FF2B5EF4-FFF2-40B4-BE49-F238E27FC236}">
                <a16:creationId xmlns:a16="http://schemas.microsoft.com/office/drawing/2014/main" id="{AA2975B1-0C12-4091-8241-5FC785848405}"/>
              </a:ext>
            </a:extLst>
          </p:cNvPr>
          <p:cNvSpPr txBox="1"/>
          <p:nvPr/>
        </p:nvSpPr>
        <p:spPr>
          <a:xfrm>
            <a:off x="856060" y="4928249"/>
            <a:ext cx="5544739" cy="923330"/>
          </a:xfrm>
          <a:prstGeom prst="rect">
            <a:avLst/>
          </a:prstGeom>
          <a:noFill/>
        </p:spPr>
        <p:txBody>
          <a:bodyPr wrap="square" rtlCol="0">
            <a:spAutoFit/>
          </a:bodyPr>
          <a:lstStyle/>
          <a:p>
            <a:r>
              <a:rPr kumimoji="1" lang="ja-JP" altLang="en-US" dirty="0"/>
              <a:t>・前景より背景の音が強調されている</a:t>
            </a:r>
            <a:endParaRPr kumimoji="1" lang="en-US" altLang="ja-JP" dirty="0"/>
          </a:p>
          <a:p>
            <a:endParaRPr kumimoji="1" lang="en-US" altLang="ja-JP" dirty="0"/>
          </a:p>
          <a:p>
            <a:r>
              <a:rPr kumimoji="1" lang="ja-JP" altLang="en-US" dirty="0"/>
              <a:t>・そもそも動作に音があまり伴わない</a:t>
            </a:r>
          </a:p>
        </p:txBody>
      </p:sp>
    </p:spTree>
    <p:extLst>
      <p:ext uri="{BB962C8B-B14F-4D97-AF65-F5344CB8AC3E}">
        <p14:creationId xmlns:p14="http://schemas.microsoft.com/office/powerpoint/2010/main" val="214798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100000">
                <p:cTn id="16" fill="hold" display="0">
                  <p:stCondLst>
                    <p:cond delay="indefinite"/>
                  </p:stCondLst>
                </p:cTn>
                <p:tgtEl>
                  <p:spTgt spid="14"/>
                </p:tgtEl>
              </p:cMediaNode>
            </p:video>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en-US" altLang="ja-JP" sz="3200" dirty="0" err="1">
                <a:solidFill>
                  <a:schemeClr val="tx1">
                    <a:lumMod val="95000"/>
                  </a:schemeClr>
                </a:solidFill>
              </a:rPr>
              <a:t>SpecAugment</a:t>
            </a:r>
            <a:r>
              <a:rPr lang="en-US" altLang="ja-JP" sz="3200" dirty="0">
                <a:solidFill>
                  <a:schemeClr val="tx1">
                    <a:lumMod val="95000"/>
                  </a:schemeClr>
                </a:solidFill>
              </a:rPr>
              <a:t> </a:t>
            </a:r>
            <a:r>
              <a:rPr lang="ja-JP" altLang="en-US" sz="3200" dirty="0">
                <a:solidFill>
                  <a:schemeClr val="tx1">
                    <a:lumMod val="95000"/>
                  </a:schemeClr>
                </a:solidFill>
              </a:rPr>
              <a:t>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7" name="図 6" descr="パソコンの画面&#10;&#10;中程度の精度で自動的に生成された説明">
            <a:extLst>
              <a:ext uri="{FF2B5EF4-FFF2-40B4-BE49-F238E27FC236}">
                <a16:creationId xmlns:a16="http://schemas.microsoft.com/office/drawing/2014/main" id="{CAEE9E88-BFA2-4D95-8537-807D44576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638" y="1540147"/>
            <a:ext cx="3264644" cy="3188426"/>
          </a:xfrm>
          <a:prstGeom prst="rect">
            <a:avLst/>
          </a:prstGeom>
        </p:spPr>
      </p:pic>
      <p:cxnSp>
        <p:nvCxnSpPr>
          <p:cNvPr id="9" name="直線コネクタ 8">
            <a:extLst>
              <a:ext uri="{FF2B5EF4-FFF2-40B4-BE49-F238E27FC236}">
                <a16:creationId xmlns:a16="http://schemas.microsoft.com/office/drawing/2014/main" id="{61A6F3BE-56CE-4C81-B5B2-032BCA92C54D}"/>
              </a:ext>
            </a:extLst>
          </p:cNvPr>
          <p:cNvCxnSpPr/>
          <p:nvPr/>
        </p:nvCxnSpPr>
        <p:spPr>
          <a:xfrm>
            <a:off x="5476240" y="1540147"/>
            <a:ext cx="0" cy="3316333"/>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F3DE161-08E5-48EC-8EDB-8B1C8931DD65}"/>
              </a:ext>
            </a:extLst>
          </p:cNvPr>
          <p:cNvSpPr txBox="1"/>
          <p:nvPr/>
        </p:nvSpPr>
        <p:spPr>
          <a:xfrm>
            <a:off x="4416299" y="4899021"/>
            <a:ext cx="2119881" cy="954107"/>
          </a:xfrm>
          <a:prstGeom prst="rect">
            <a:avLst/>
          </a:prstGeom>
          <a:noFill/>
        </p:spPr>
        <p:txBody>
          <a:bodyPr wrap="square" rtlCol="0">
            <a:spAutoFit/>
          </a:bodyPr>
          <a:lstStyle/>
          <a:p>
            <a:pPr algn="ctr"/>
            <a:r>
              <a:rPr kumimoji="1" lang="ja-JP" altLang="en-US" sz="2800" dirty="0"/>
              <a:t>動作</a:t>
            </a:r>
            <a:endParaRPr kumimoji="1" lang="en-US" altLang="ja-JP" sz="2800" dirty="0"/>
          </a:p>
          <a:p>
            <a:pPr algn="ctr"/>
            <a:r>
              <a:rPr kumimoji="1" lang="ja-JP" altLang="en-US" sz="2800" dirty="0"/>
              <a:t>タイミング</a:t>
            </a:r>
            <a:endParaRPr kumimoji="1" lang="en-US" altLang="ja-JP" sz="2800" dirty="0"/>
          </a:p>
        </p:txBody>
      </p:sp>
      <p:cxnSp>
        <p:nvCxnSpPr>
          <p:cNvPr id="15" name="直線コネクタ 14">
            <a:extLst>
              <a:ext uri="{FF2B5EF4-FFF2-40B4-BE49-F238E27FC236}">
                <a16:creationId xmlns:a16="http://schemas.microsoft.com/office/drawing/2014/main" id="{B67B8D34-4CA6-4B68-A494-A83B4846169E}"/>
              </a:ext>
            </a:extLst>
          </p:cNvPr>
          <p:cNvCxnSpPr>
            <a:cxnSpLocks/>
          </p:cNvCxnSpPr>
          <p:nvPr/>
        </p:nvCxnSpPr>
        <p:spPr>
          <a:xfrm>
            <a:off x="2746638" y="2946400"/>
            <a:ext cx="356272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953CDB-97AE-4EE1-9536-4DC09F9F767C}"/>
              </a:ext>
            </a:extLst>
          </p:cNvPr>
          <p:cNvSpPr txBox="1"/>
          <p:nvPr/>
        </p:nvSpPr>
        <p:spPr>
          <a:xfrm>
            <a:off x="6210804" y="2469346"/>
            <a:ext cx="2380666" cy="954107"/>
          </a:xfrm>
          <a:prstGeom prst="rect">
            <a:avLst/>
          </a:prstGeom>
          <a:noFill/>
        </p:spPr>
        <p:txBody>
          <a:bodyPr wrap="square" rtlCol="0">
            <a:spAutoFit/>
          </a:bodyPr>
          <a:lstStyle/>
          <a:p>
            <a:pPr algn="ctr"/>
            <a:r>
              <a:rPr kumimoji="1" lang="ja-JP" altLang="en-US" sz="2800" dirty="0"/>
              <a:t>動作に特有の周波数帯</a:t>
            </a:r>
            <a:endParaRPr kumimoji="1" lang="en-US" altLang="ja-JP" sz="2800" dirty="0"/>
          </a:p>
        </p:txBody>
      </p:sp>
      <p:grpSp>
        <p:nvGrpSpPr>
          <p:cNvPr id="10" name="グループ化 9">
            <a:extLst>
              <a:ext uri="{FF2B5EF4-FFF2-40B4-BE49-F238E27FC236}">
                <a16:creationId xmlns:a16="http://schemas.microsoft.com/office/drawing/2014/main" id="{F4580620-2436-46A2-8A00-39C3445C4B32}"/>
              </a:ext>
            </a:extLst>
          </p:cNvPr>
          <p:cNvGrpSpPr/>
          <p:nvPr/>
        </p:nvGrpSpPr>
        <p:grpSpPr>
          <a:xfrm>
            <a:off x="1533715" y="4256568"/>
            <a:ext cx="1718483" cy="1284906"/>
            <a:chOff x="4498428" y="5197324"/>
            <a:chExt cx="1718483" cy="1284906"/>
          </a:xfrm>
        </p:grpSpPr>
        <p:cxnSp>
          <p:nvCxnSpPr>
            <p:cNvPr id="11" name="直線矢印コネクタ 10">
              <a:extLst>
                <a:ext uri="{FF2B5EF4-FFF2-40B4-BE49-F238E27FC236}">
                  <a16:creationId xmlns:a16="http://schemas.microsoft.com/office/drawing/2014/main" id="{B78E9B75-2BA7-4F6A-B973-E3C4A9A2507D}"/>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2" name="グループ化 11">
              <a:extLst>
                <a:ext uri="{FF2B5EF4-FFF2-40B4-BE49-F238E27FC236}">
                  <a16:creationId xmlns:a16="http://schemas.microsoft.com/office/drawing/2014/main" id="{904353E2-7708-46FB-A137-6F82B6504726}"/>
                </a:ext>
              </a:extLst>
            </p:cNvPr>
            <p:cNvGrpSpPr/>
            <p:nvPr/>
          </p:nvGrpSpPr>
          <p:grpSpPr>
            <a:xfrm>
              <a:off x="4498428" y="5373613"/>
              <a:ext cx="1718483" cy="1108617"/>
              <a:chOff x="4498428" y="5373613"/>
              <a:chExt cx="1718483" cy="1108617"/>
            </a:xfrm>
          </p:grpSpPr>
          <p:cxnSp>
            <p:nvCxnSpPr>
              <p:cNvPr id="14" name="直線矢印コネクタ 13">
                <a:extLst>
                  <a:ext uri="{FF2B5EF4-FFF2-40B4-BE49-F238E27FC236}">
                    <a16:creationId xmlns:a16="http://schemas.microsoft.com/office/drawing/2014/main" id="{A94235BF-F957-4CB8-92FB-6FF8CD8ECCE5}"/>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a:extLst>
                  <a:ext uri="{FF2B5EF4-FFF2-40B4-BE49-F238E27FC236}">
                    <a16:creationId xmlns:a16="http://schemas.microsoft.com/office/drawing/2014/main" id="{84EF7293-C499-43F4-8220-6E4922418BED}"/>
                  </a:ext>
                </a:extLst>
              </p:cNvPr>
              <p:cNvSpPr txBox="1"/>
              <p:nvPr/>
            </p:nvSpPr>
            <p:spPr>
              <a:xfrm>
                <a:off x="5423338" y="6112898"/>
                <a:ext cx="793572" cy="369332"/>
              </a:xfrm>
              <a:prstGeom prst="rect">
                <a:avLst/>
              </a:prstGeom>
              <a:noFill/>
            </p:spPr>
            <p:txBody>
              <a:bodyPr wrap="square" rtlCol="0">
                <a:spAutoFit/>
              </a:bodyPr>
              <a:lstStyle/>
              <a:p>
                <a:pPr algn="ctr"/>
                <a:r>
                  <a:rPr kumimoji="1" lang="ja-JP" altLang="en-US" dirty="0"/>
                  <a:t>時間</a:t>
                </a:r>
              </a:p>
            </p:txBody>
          </p:sp>
          <p:sp>
            <p:nvSpPr>
              <p:cNvPr id="18" name="テキスト ボックス 17">
                <a:extLst>
                  <a:ext uri="{FF2B5EF4-FFF2-40B4-BE49-F238E27FC236}">
                    <a16:creationId xmlns:a16="http://schemas.microsoft.com/office/drawing/2014/main" id="{97F91052-1BE0-4937-A370-CE80E0800F2C}"/>
                  </a:ext>
                </a:extLst>
              </p:cNvPr>
              <p:cNvSpPr txBox="1"/>
              <p:nvPr/>
            </p:nvSpPr>
            <p:spPr>
              <a:xfrm>
                <a:off x="4498428" y="5373613"/>
                <a:ext cx="1024800" cy="369332"/>
              </a:xfrm>
              <a:prstGeom prst="rect">
                <a:avLst/>
              </a:prstGeom>
              <a:noFill/>
            </p:spPr>
            <p:txBody>
              <a:bodyPr wrap="square" rtlCol="0">
                <a:spAutoFit/>
              </a:bodyPr>
              <a:lstStyle/>
              <a:p>
                <a:pPr algn="ctr"/>
                <a:r>
                  <a:rPr kumimoji="1" lang="ja-JP" altLang="en-US" dirty="0"/>
                  <a:t>周波数</a:t>
                </a:r>
              </a:p>
            </p:txBody>
          </p:sp>
        </p:grpSp>
      </p:grpSp>
    </p:spTree>
    <p:extLst>
      <p:ext uri="{BB962C8B-B14F-4D97-AF65-F5344CB8AC3E}">
        <p14:creationId xmlns:p14="http://schemas.microsoft.com/office/powerpoint/2010/main" val="114442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dirty="0"/>
          </a:p>
        </p:txBody>
      </p:sp>
    </p:spTree>
    <p:extLst>
      <p:ext uri="{BB962C8B-B14F-4D97-AF65-F5344CB8AC3E}">
        <p14:creationId xmlns:p14="http://schemas.microsoft.com/office/powerpoint/2010/main" val="316461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動画に含まれる音声データやキャプションデータから</a:t>
            </a:r>
            <a:br>
              <a:rPr lang="en-US" altLang="ja-JP" sz="2400" cap="none" dirty="0">
                <a:solidFill>
                  <a:schemeClr val="tx1">
                    <a:lumMod val="95000"/>
                  </a:schemeClr>
                </a:solidFill>
              </a:rPr>
            </a:br>
            <a:r>
              <a:rPr lang="ja-JP" altLang="en-US" sz="2400" cap="none" dirty="0">
                <a:solidFill>
                  <a:schemeClr val="tx1">
                    <a:lumMod val="95000"/>
                  </a:schemeClr>
                </a:solidFill>
              </a:rPr>
              <a:t>動作ラベルを推定した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データの選び方や前処理</a:t>
            </a:r>
            <a:r>
              <a:rPr lang="en-US" altLang="ja-JP" sz="2400" cap="none" dirty="0">
                <a:solidFill>
                  <a:schemeClr val="tx1">
                    <a:lumMod val="95000"/>
                  </a:schemeClr>
                </a:solidFill>
              </a:rPr>
              <a:t>, </a:t>
            </a:r>
            <a:br>
              <a:rPr lang="en-US" altLang="ja-JP" sz="2400" cap="none" dirty="0">
                <a:solidFill>
                  <a:schemeClr val="tx1">
                    <a:lumMod val="95000"/>
                  </a:schemeClr>
                </a:solidFill>
              </a:rPr>
            </a:br>
            <a:r>
              <a:rPr lang="ja-JP" altLang="en-US" sz="2400" cap="none" dirty="0">
                <a:solidFill>
                  <a:schemeClr val="tx1">
                    <a:lumMod val="95000"/>
                  </a:schemeClr>
                </a:solidFill>
              </a:rPr>
              <a:t>音声のデータ拡張方法に関して更なる工夫が必要</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29</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30</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1527533484"/>
              </p:ext>
            </p:extLst>
          </p:nvPr>
        </p:nvGraphicFramePr>
        <p:xfrm>
          <a:off x="1" y="-1"/>
          <a:ext cx="2383442" cy="1723696"/>
        </p:xfrm>
        <a:graphic>
          <a:graphicData uri="http://schemas.openxmlformats.org/drawingml/2006/table">
            <a:tbl>
              <a:tblPr firstRow="1" bandRow="1">
                <a:tableStyleId>{7DF18680-E054-41AD-8BC1-D1AEF772440D}</a:tableStyleId>
              </a:tblPr>
              <a:tblGrid>
                <a:gridCol w="1588959">
                  <a:extLst>
                    <a:ext uri="{9D8B030D-6E8A-4147-A177-3AD203B41FA5}">
                      <a16:colId xmlns:a16="http://schemas.microsoft.com/office/drawing/2014/main" val="498377033"/>
                    </a:ext>
                  </a:extLst>
                </a:gridCol>
                <a:gridCol w="794483">
                  <a:extLst>
                    <a:ext uri="{9D8B030D-6E8A-4147-A177-3AD203B41FA5}">
                      <a16:colId xmlns:a16="http://schemas.microsoft.com/office/drawing/2014/main" val="3842990007"/>
                    </a:ext>
                  </a:extLst>
                </a:gridCol>
              </a:tblGrid>
              <a:tr h="553884">
                <a:tc gridSpan="2">
                  <a:txBody>
                    <a:bodyPr/>
                    <a:lstStyle/>
                    <a:p>
                      <a:pPr algn="ctr"/>
                      <a:r>
                        <a:rPr kumimoji="1" lang="en-US" altLang="ja-JP" sz="1500" dirty="0" err="1">
                          <a:solidFill>
                            <a:schemeClr val="tx1"/>
                          </a:solidFill>
                        </a:rPr>
                        <a:t>SpecAugment</a:t>
                      </a:r>
                      <a:endParaRPr kumimoji="1" lang="en-US" altLang="ja-JP" sz="1500" dirty="0">
                        <a:solidFill>
                          <a:schemeClr val="tx1"/>
                        </a:solidFill>
                      </a:endParaRPr>
                    </a:p>
                    <a:p>
                      <a:pPr algn="ctr"/>
                      <a:r>
                        <a:rPr kumimoji="1" lang="ja-JP" altLang="en-US" sz="1500" dirty="0">
                          <a:solidFill>
                            <a:schemeClr val="tx1"/>
                          </a:solidFill>
                        </a:rPr>
                        <a:t>パラメータ</a:t>
                      </a:r>
                    </a:p>
                  </a:txBody>
                  <a:tcPr marL="94254" marR="94254" marT="47127" marB="47127" anchor="ctr"/>
                </a:tc>
                <a:tc hMerge="1">
                  <a:txBody>
                    <a:bodyPr/>
                    <a:lstStyle/>
                    <a:p>
                      <a:endParaRPr kumimoji="1" lang="ja-JP" altLang="en-US" dirty="0"/>
                    </a:p>
                  </a:txBody>
                  <a:tcPr/>
                </a:tc>
                <a:extLst>
                  <a:ext uri="{0D108BD9-81ED-4DB2-BD59-A6C34878D82A}">
                    <a16:rowId xmlns:a16="http://schemas.microsoft.com/office/drawing/2014/main" val="2209923497"/>
                  </a:ext>
                </a:extLst>
              </a:tr>
              <a:tr h="292453">
                <a:tc>
                  <a:txBody>
                    <a:bodyPr/>
                    <a:lstStyle/>
                    <a:p>
                      <a:pPr algn="ctr"/>
                      <a:r>
                        <a:rPr kumimoji="1" lang="en-US" altLang="ja-JP" sz="1200" dirty="0"/>
                        <a:t>Time drop 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148425319"/>
                  </a:ext>
                </a:extLst>
              </a:tr>
              <a:tr h="292453">
                <a:tc>
                  <a:txBody>
                    <a:bodyPr/>
                    <a:lstStyle/>
                    <a:p>
                      <a:pPr algn="ctr"/>
                      <a:r>
                        <a:rPr kumimoji="1" lang="en-US" altLang="ja-JP" sz="1200" dirty="0"/>
                        <a:t>Time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516846195"/>
                  </a:ext>
                </a:extLst>
              </a:tr>
              <a:tr h="292453">
                <a:tc>
                  <a:txBody>
                    <a:bodyPr/>
                    <a:lstStyle/>
                    <a:p>
                      <a:pPr algn="ctr"/>
                      <a:r>
                        <a:rPr kumimoji="1" lang="en-US" altLang="ja-JP" sz="1200" dirty="0"/>
                        <a:t>Freq</a:t>
                      </a:r>
                      <a:r>
                        <a:rPr kumimoji="1" lang="ja-JP" altLang="en-US" sz="1200" dirty="0"/>
                        <a:t> </a:t>
                      </a:r>
                      <a:r>
                        <a:rPr kumimoji="1" lang="en-US" altLang="ja-JP" sz="1200" dirty="0"/>
                        <a:t>drop</a:t>
                      </a:r>
                      <a:r>
                        <a:rPr kumimoji="1" lang="ja-JP" altLang="en-US" sz="1200" dirty="0"/>
                        <a:t> </a:t>
                      </a:r>
                      <a:r>
                        <a:rPr kumimoji="1" lang="en-US" altLang="ja-JP" sz="1200" dirty="0"/>
                        <a:t>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2994678791"/>
                  </a:ext>
                </a:extLst>
              </a:tr>
              <a:tr h="292453">
                <a:tc>
                  <a:txBody>
                    <a:bodyPr/>
                    <a:lstStyle/>
                    <a:p>
                      <a:pPr algn="ctr"/>
                      <a:r>
                        <a:rPr kumimoji="1" lang="en-US" altLang="ja-JP" sz="1200" dirty="0"/>
                        <a:t>Freq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489668410"/>
                  </a:ext>
                </a:extLst>
              </a:tr>
            </a:tbl>
          </a:graphicData>
        </a:graphic>
      </p:graphicFrame>
      <p:pic>
        <p:nvPicPr>
          <p:cNvPr id="9" name="図 8" descr="パソコンの画面&#10;&#10;中程度の精度で自動的に生成された説明">
            <a:extLst>
              <a:ext uri="{FF2B5EF4-FFF2-40B4-BE49-F238E27FC236}">
                <a16:creationId xmlns:a16="http://schemas.microsoft.com/office/drawing/2014/main" id="{B816666D-A1B1-45E4-9143-0366E1C4DE6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1144433" y="3152997"/>
            <a:ext cx="1828800" cy="1061544"/>
          </a:xfrm>
          <a:prstGeom prst="rect">
            <a:avLst/>
          </a:prstGeom>
        </p:spPr>
      </p:pic>
      <p:pic>
        <p:nvPicPr>
          <p:cNvPr id="10" name="図 9" descr="パソコンの画面&#10;&#10;中程度の精度で自動的に生成された説明">
            <a:extLst>
              <a:ext uri="{FF2B5EF4-FFF2-40B4-BE49-F238E27FC236}">
                <a16:creationId xmlns:a16="http://schemas.microsoft.com/office/drawing/2014/main" id="{86E3911F-48CC-4D1B-AB22-A49E3F884AC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1636986"/>
            <a:ext cx="1828800" cy="1061544"/>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6DEA085B-1B68-4531-B308-6FF85BFC51A3}"/>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3152997"/>
            <a:ext cx="1828800" cy="1061544"/>
          </a:xfrm>
          <a:prstGeom prst="rect">
            <a:avLst/>
          </a:prstGeom>
        </p:spPr>
      </p:pic>
      <p:pic>
        <p:nvPicPr>
          <p:cNvPr id="12" name="図 11" descr="パソコンの画面&#10;&#10;中程度の精度で自動的に生成された説明">
            <a:extLst>
              <a:ext uri="{FF2B5EF4-FFF2-40B4-BE49-F238E27FC236}">
                <a16:creationId xmlns:a16="http://schemas.microsoft.com/office/drawing/2014/main" id="{A25428CB-C145-4116-BF2B-5797896E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4669008"/>
            <a:ext cx="1828800" cy="1061544"/>
          </a:xfrm>
          <a:prstGeom prst="rect">
            <a:avLst/>
          </a:prstGeom>
        </p:spPr>
      </p:pic>
      <p:graphicFrame>
        <p:nvGraphicFramePr>
          <p:cNvPr id="14" name="表 13">
            <a:extLst>
              <a:ext uri="{FF2B5EF4-FFF2-40B4-BE49-F238E27FC236}">
                <a16:creationId xmlns:a16="http://schemas.microsoft.com/office/drawing/2014/main" id="{CD5BF84A-433E-46D4-AFB2-E1769C79F2DC}"/>
              </a:ext>
            </a:extLst>
          </p:cNvPr>
          <p:cNvGraphicFramePr>
            <a:graphicFrameLocks noGrp="1"/>
          </p:cNvGraphicFramePr>
          <p:nvPr>
            <p:extLst>
              <p:ext uri="{D42A27DB-BD31-4B8C-83A1-F6EECF244321}">
                <p14:modId xmlns:p14="http://schemas.microsoft.com/office/powerpoint/2010/main" val="1822413566"/>
              </p:ext>
            </p:extLst>
          </p:nvPr>
        </p:nvGraphicFramePr>
        <p:xfrm>
          <a:off x="6170767" y="14682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5" name="表 14">
            <a:extLst>
              <a:ext uri="{FF2B5EF4-FFF2-40B4-BE49-F238E27FC236}">
                <a16:creationId xmlns:a16="http://schemas.microsoft.com/office/drawing/2014/main" id="{469A052D-9527-4D50-9A3C-5A1377CCCB88}"/>
              </a:ext>
            </a:extLst>
          </p:cNvPr>
          <p:cNvGraphicFramePr>
            <a:graphicFrameLocks noGrp="1"/>
          </p:cNvGraphicFramePr>
          <p:nvPr>
            <p:extLst>
              <p:ext uri="{D42A27DB-BD31-4B8C-83A1-F6EECF244321}">
                <p14:modId xmlns:p14="http://schemas.microsoft.com/office/powerpoint/2010/main" val="2146730378"/>
              </p:ext>
            </p:extLst>
          </p:nvPr>
        </p:nvGraphicFramePr>
        <p:xfrm>
          <a:off x="6170767" y="29874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6" name="表 15">
            <a:extLst>
              <a:ext uri="{FF2B5EF4-FFF2-40B4-BE49-F238E27FC236}">
                <a16:creationId xmlns:a16="http://schemas.microsoft.com/office/drawing/2014/main" id="{F7FB645B-DDB4-41A6-8C44-9F75E94A9625}"/>
              </a:ext>
            </a:extLst>
          </p:cNvPr>
          <p:cNvGraphicFramePr>
            <a:graphicFrameLocks noGrp="1"/>
          </p:cNvGraphicFramePr>
          <p:nvPr>
            <p:extLst>
              <p:ext uri="{D42A27DB-BD31-4B8C-83A1-F6EECF244321}">
                <p14:modId xmlns:p14="http://schemas.microsoft.com/office/powerpoint/2010/main" val="598544470"/>
              </p:ext>
            </p:extLst>
          </p:nvPr>
        </p:nvGraphicFramePr>
        <p:xfrm>
          <a:off x="6170767" y="45066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cxnSp>
        <p:nvCxnSpPr>
          <p:cNvPr id="17" name="直線矢印コネクタ 16">
            <a:extLst>
              <a:ext uri="{FF2B5EF4-FFF2-40B4-BE49-F238E27FC236}">
                <a16:creationId xmlns:a16="http://schemas.microsoft.com/office/drawing/2014/main" id="{B6545F9E-C1C2-4F5D-8214-5D87678A3950}"/>
              </a:ext>
            </a:extLst>
          </p:cNvPr>
          <p:cNvCxnSpPr>
            <a:stCxn id="9" idx="3"/>
            <a:endCxn id="10" idx="1"/>
          </p:cNvCxnSpPr>
          <p:nvPr/>
        </p:nvCxnSpPr>
        <p:spPr>
          <a:xfrm flipV="1">
            <a:off x="2973233" y="2167758"/>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7A3FDFB-6561-4940-BDB3-98F6B4E768FB}"/>
              </a:ext>
            </a:extLst>
          </p:cNvPr>
          <p:cNvCxnSpPr>
            <a:stCxn id="9" idx="3"/>
            <a:endCxn id="11" idx="1"/>
          </p:cNvCxnSpPr>
          <p:nvPr/>
        </p:nvCxnSpPr>
        <p:spPr>
          <a:xfrm>
            <a:off x="2973233" y="3683769"/>
            <a:ext cx="68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9C0299-0B8F-468F-81D6-57DD21DDE2CD}"/>
              </a:ext>
            </a:extLst>
          </p:cNvPr>
          <p:cNvCxnSpPr>
            <a:stCxn id="9" idx="3"/>
            <a:endCxn id="12" idx="1"/>
          </p:cNvCxnSpPr>
          <p:nvPr/>
        </p:nvCxnSpPr>
        <p:spPr>
          <a:xfrm>
            <a:off x="2973233" y="3683769"/>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2761696-8ED5-47D3-AA84-DCE7948A5326}"/>
              </a:ext>
            </a:extLst>
          </p:cNvPr>
          <p:cNvSpPr/>
          <p:nvPr/>
        </p:nvSpPr>
        <p:spPr>
          <a:xfrm>
            <a:off x="4396154" y="1636985"/>
            <a:ext cx="261257"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A597142-43D8-4F72-9B4A-C7F7824057A7}"/>
              </a:ext>
            </a:extLst>
          </p:cNvPr>
          <p:cNvSpPr/>
          <p:nvPr/>
        </p:nvSpPr>
        <p:spPr>
          <a:xfrm rot="16200000">
            <a:off x="4440178" y="1144497"/>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528C3DC-FFFB-49EA-9808-6EB219224110}"/>
              </a:ext>
            </a:extLst>
          </p:cNvPr>
          <p:cNvSpPr/>
          <p:nvPr/>
        </p:nvSpPr>
        <p:spPr>
          <a:xfrm>
            <a:off x="4397348" y="3152996"/>
            <a:ext cx="57972"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EC8901E-74EA-4297-BC21-8ADDE26F0E96}"/>
              </a:ext>
            </a:extLst>
          </p:cNvPr>
          <p:cNvSpPr/>
          <p:nvPr/>
        </p:nvSpPr>
        <p:spPr>
          <a:xfrm rot="16200000">
            <a:off x="4545112" y="2556767"/>
            <a:ext cx="53776"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DFE82B-11BD-4105-B335-C44F92A4E020}"/>
              </a:ext>
            </a:extLst>
          </p:cNvPr>
          <p:cNvSpPr/>
          <p:nvPr/>
        </p:nvSpPr>
        <p:spPr>
          <a:xfrm rot="16200000">
            <a:off x="4440178" y="1540511"/>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A37F400-2B38-44E3-A799-A05BFDC0E2FE}"/>
              </a:ext>
            </a:extLst>
          </p:cNvPr>
          <p:cNvSpPr/>
          <p:nvPr/>
        </p:nvSpPr>
        <p:spPr>
          <a:xfrm rot="16200000">
            <a:off x="4440180" y="2860849"/>
            <a:ext cx="261253"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0504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Tree>
    <p:extLst>
      <p:ext uri="{BB962C8B-B14F-4D97-AF65-F5344CB8AC3E}">
        <p14:creationId xmlns:p14="http://schemas.microsoft.com/office/powerpoint/2010/main" val="335716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Models,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などを</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ja-JP" altLang="en-US" sz="2400" dirty="0">
                <a:latin typeface="+mn-ea"/>
                <a:ea typeface="+mn-ea"/>
              </a:rPr>
              <a:t>活用した </a:t>
            </a:r>
            <a:r>
              <a:rPr lang="en-US" sz="2400" dirty="0">
                <a:latin typeface="+mn-ea"/>
                <a:ea typeface="+mn-ea"/>
              </a:rPr>
              <a:t>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endParaRPr lang="en-US" altLang="ja-JP" sz="2400" dirty="0">
              <a:latin typeface="+mn-ea"/>
              <a:ea typeface="+mn-ea"/>
            </a:endParaRPr>
          </a:p>
          <a:p>
            <a:pPr marL="0" lvl="0" indent="0" algn="l" rtl="0">
              <a:spcBef>
                <a:spcPts val="0"/>
              </a:spcBef>
              <a:spcAft>
                <a:spcPts val="0"/>
              </a:spcAft>
              <a:buNone/>
            </a:pPr>
            <a:br>
              <a:rPr lang="en-US" altLang="ja-JP" sz="2400" dirty="0">
                <a:latin typeface="+mn-ea"/>
                <a:ea typeface="+mn-ea"/>
              </a:rPr>
            </a:br>
            <a:r>
              <a:rPr lang="en-US" altLang="ja-JP" sz="2400" dirty="0">
                <a:latin typeface="+mn-ea"/>
                <a:ea typeface="+mn-ea"/>
              </a:rPr>
              <a:t>	</a:t>
            </a:r>
            <a:r>
              <a:rPr lang="ja-JP" altLang="en-US" sz="2400" dirty="0">
                <a:latin typeface="+mn-ea"/>
                <a:ea typeface="+mn-ea"/>
              </a:rPr>
              <a:t>・チャット </a:t>
            </a:r>
            <a:r>
              <a:rPr lang="en-US" altLang="ja-JP" sz="2400" dirty="0">
                <a:latin typeface="+mn-ea"/>
                <a:ea typeface="+mn-ea"/>
              </a:rPr>
              <a:t>bot</a:t>
            </a:r>
          </a:p>
          <a:p>
            <a:pPr marL="0" lvl="0" indent="0" algn="l" rtl="0">
              <a:spcBef>
                <a:spcPts val="0"/>
              </a:spcBef>
              <a:spcAft>
                <a:spcPts val="0"/>
              </a:spcAft>
              <a:buNone/>
            </a:pPr>
            <a:r>
              <a:rPr lang="en-US" altLang="ja-JP" sz="2400" dirty="0">
                <a:latin typeface="+mn-ea"/>
              </a:rPr>
              <a:t>	</a:t>
            </a:r>
            <a:r>
              <a:rPr lang="ja-JP" altLang="en-US" sz="2400" dirty="0">
                <a:latin typeface="+mn-ea"/>
              </a:rPr>
              <a:t>・コンテンツ生成</a:t>
            </a:r>
            <a:endParaRPr lang="en-US" altLang="ja-JP" sz="2400" dirty="0">
              <a:latin typeface="+mn-ea"/>
            </a:endParaRPr>
          </a:p>
          <a:p>
            <a:pPr marL="0" lvl="0" indent="0" algn="l" rtl="0">
              <a:spcBef>
                <a:spcPts val="0"/>
              </a:spcBef>
              <a:spcAft>
                <a:spcPts val="0"/>
              </a:spcAft>
              <a:buNone/>
            </a:pPr>
            <a:r>
              <a:rPr lang="en-US" altLang="ja-JP" sz="2400" dirty="0">
                <a:latin typeface="+mn-ea"/>
                <a:ea typeface="+mn-ea"/>
              </a:rPr>
              <a:t>	</a:t>
            </a:r>
            <a:r>
              <a:rPr lang="ja-JP" altLang="en-US" sz="2400" dirty="0">
                <a:latin typeface="+mn-ea"/>
                <a:ea typeface="+mn-ea"/>
              </a:rPr>
              <a:t>・データ分析</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など</a:t>
            </a:r>
            <a:endParaRPr lang="en-US" altLang="ja-JP" sz="2400" dirty="0">
              <a:latin typeface="+mn-ea"/>
            </a:endParaRPr>
          </a:p>
          <a:p>
            <a:pPr marL="0" lvl="0" indent="0" algn="l" rtl="0">
              <a:spcBef>
                <a:spcPts val="0"/>
              </a:spcBef>
              <a:spcAft>
                <a:spcPts val="0"/>
              </a:spcAft>
              <a:buNone/>
            </a:pP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⇒精度向上のためには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dirty="0">
                <a:solidFill>
                  <a:schemeClr val="tx1">
                    <a:lumMod val="95000"/>
                  </a:schemeClr>
                </a:solidFill>
                <a:latin typeface="+mn-ea"/>
                <a:ea typeface="+mn-ea"/>
              </a:rPr>
              <a:t>最適な処理</a:t>
            </a:r>
            <a:r>
              <a:rPr lang="ja-JP" altLang="en-US" sz="2400" dirty="0">
                <a:latin typeface="+mn-ea"/>
                <a:ea typeface="+mn-ea"/>
              </a:rPr>
              <a:t>を行う手法が重要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grpSp>
        <p:nvGrpSpPr>
          <p:cNvPr id="13" name="グループ化 12">
            <a:extLst>
              <a:ext uri="{FF2B5EF4-FFF2-40B4-BE49-F238E27FC236}">
                <a16:creationId xmlns:a16="http://schemas.microsoft.com/office/drawing/2014/main" id="{C7534B31-C30B-F23F-BC09-9FA88503C6B0}"/>
              </a:ext>
            </a:extLst>
          </p:cNvPr>
          <p:cNvGrpSpPr/>
          <p:nvPr/>
        </p:nvGrpSpPr>
        <p:grpSpPr>
          <a:xfrm>
            <a:off x="5369392" y="2950028"/>
            <a:ext cx="2707808" cy="2160658"/>
            <a:chOff x="9614821" y="2733845"/>
            <a:chExt cx="3361132" cy="3008213"/>
          </a:xfrm>
        </p:grpSpPr>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1" y="2733845"/>
              <a:ext cx="3361132" cy="3008213"/>
            </a:xfrm>
            <a:prstGeom prst="rect">
              <a:avLst/>
            </a:prstGeom>
          </p:spPr>
        </p:pic>
        <p:pic>
          <p:nvPicPr>
            <p:cNvPr id="1026" name="Picture 2" descr="学ぶ人工知能のイラスト">
              <a:extLst>
                <a:ext uri="{FF2B5EF4-FFF2-40B4-BE49-F238E27FC236}">
                  <a16:creationId xmlns:a16="http://schemas.microsoft.com/office/drawing/2014/main" id="{E3404BC8-6710-068E-0674-81A92986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311" y="3429000"/>
              <a:ext cx="1087700" cy="1182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E705A6C-CFDB-4C3F-AF2F-AB4B66C7BB11}"/>
              </a:ext>
            </a:extLst>
          </p:cNvPr>
          <p:cNvSpPr/>
          <p:nvPr/>
        </p:nvSpPr>
        <p:spPr>
          <a:xfrm>
            <a:off x="1" y="1510749"/>
            <a:ext cx="9144000" cy="5347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r>
              <a:rPr kumimoji="1" lang="en-US" altLang="ja-JP" sz="3600" cap="none" dirty="0">
                <a:solidFill>
                  <a:schemeClr val="tx1"/>
                </a:solidFill>
              </a:rPr>
              <a:t> [Time Warping]</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pic>
        <p:nvPicPr>
          <p:cNvPr id="6" name="図 5" descr="背景パターン が含まれている画像&#10;&#10;自動的に生成された説明">
            <a:extLst>
              <a:ext uri="{FF2B5EF4-FFF2-40B4-BE49-F238E27FC236}">
                <a16:creationId xmlns:a16="http://schemas.microsoft.com/office/drawing/2014/main" id="{48298254-1C00-434E-8E01-2BBFBD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09853"/>
            <a:ext cx="4030998" cy="3591253"/>
          </a:xfrm>
          <a:prstGeom prst="rect">
            <a:avLst/>
          </a:prstGeom>
        </p:spPr>
      </p:pic>
      <p:pic>
        <p:nvPicPr>
          <p:cNvPr id="9" name="図 8" descr="ダイアグラム&#10;&#10;自動的に生成された説明">
            <a:extLst>
              <a:ext uri="{FF2B5EF4-FFF2-40B4-BE49-F238E27FC236}">
                <a16:creationId xmlns:a16="http://schemas.microsoft.com/office/drawing/2014/main" id="{E7AA8E5C-86A8-4AAE-856C-3439D0609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9" y="1880680"/>
            <a:ext cx="4273823" cy="4607390"/>
          </a:xfrm>
          <a:prstGeom prst="rect">
            <a:avLst/>
          </a:prstGeom>
        </p:spPr>
      </p:pic>
    </p:spTree>
    <p:extLst>
      <p:ext uri="{BB962C8B-B14F-4D97-AF65-F5344CB8AC3E}">
        <p14:creationId xmlns:p14="http://schemas.microsoft.com/office/powerpoint/2010/main" val="2619773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3" name="テキスト ボックス 2">
            <a:extLst>
              <a:ext uri="{FF2B5EF4-FFF2-40B4-BE49-F238E27FC236}">
                <a16:creationId xmlns:a16="http://schemas.microsoft.com/office/drawing/2014/main" id="{8DE2A663-3F42-4A94-9DD9-B4B1B2B3EEB0}"/>
              </a:ext>
            </a:extLst>
          </p:cNvPr>
          <p:cNvSpPr txBox="1"/>
          <p:nvPr/>
        </p:nvSpPr>
        <p:spPr>
          <a:xfrm>
            <a:off x="6316717" y="596018"/>
            <a:ext cx="1849821" cy="1277273"/>
          </a:xfrm>
          <a:prstGeom prst="rect">
            <a:avLst/>
          </a:prstGeom>
          <a:noFill/>
        </p:spPr>
        <p:txBody>
          <a:bodyPr wrap="square" rtlCol="0">
            <a:spAutoFit/>
          </a:bodyPr>
          <a:lstStyle/>
          <a:p>
            <a:pPr algn="r"/>
            <a:r>
              <a:rPr kumimoji="1" lang="en-US" altLang="ja-JP" sz="700" dirty="0"/>
              <a:t>@misc{simonyan2015deep,</a:t>
            </a:r>
          </a:p>
          <a:p>
            <a:pPr algn="r"/>
            <a:r>
              <a:rPr kumimoji="1" lang="en-US" altLang="ja-JP" sz="700" dirty="0"/>
              <a:t>      title={Very Deep Convolutional Networks for Large-Scale Image Recognition}, </a:t>
            </a:r>
          </a:p>
          <a:p>
            <a:pPr algn="r"/>
            <a:r>
              <a:rPr kumimoji="1" lang="en-US" altLang="ja-JP" sz="700" dirty="0"/>
              <a:t>      author={Karen </a:t>
            </a:r>
            <a:r>
              <a:rPr kumimoji="1" lang="en-US" altLang="ja-JP" sz="700" dirty="0" err="1"/>
              <a:t>Simonyan</a:t>
            </a:r>
            <a:r>
              <a:rPr kumimoji="1" lang="en-US" altLang="ja-JP" sz="700" dirty="0"/>
              <a:t> and Andrew Zisserman},</a:t>
            </a:r>
          </a:p>
          <a:p>
            <a:pPr algn="r"/>
            <a:r>
              <a:rPr kumimoji="1" lang="en-US" altLang="ja-JP" sz="700" dirty="0"/>
              <a:t>      year={2015},</a:t>
            </a:r>
          </a:p>
          <a:p>
            <a:pPr algn="r"/>
            <a:r>
              <a:rPr kumimoji="1" lang="en-US" altLang="ja-JP" sz="700" dirty="0"/>
              <a:t>      </a:t>
            </a:r>
            <a:r>
              <a:rPr kumimoji="1" lang="en-US" altLang="ja-JP" sz="700" dirty="0" err="1"/>
              <a:t>eprint</a:t>
            </a:r>
            <a:r>
              <a:rPr kumimoji="1" lang="en-US" altLang="ja-JP" sz="700" dirty="0"/>
              <a:t>={1409.1556},</a:t>
            </a:r>
          </a:p>
          <a:p>
            <a:pPr algn="r"/>
            <a:r>
              <a:rPr kumimoji="1" lang="en-US" altLang="ja-JP" sz="700" dirty="0"/>
              <a:t>      </a:t>
            </a:r>
            <a:r>
              <a:rPr kumimoji="1" lang="en-US" altLang="ja-JP" sz="700" dirty="0" err="1"/>
              <a:t>archivePrefix</a:t>
            </a:r>
            <a:r>
              <a:rPr kumimoji="1" lang="en-US" altLang="ja-JP" sz="700" dirty="0"/>
              <a:t>={</a:t>
            </a:r>
            <a:r>
              <a:rPr kumimoji="1" lang="en-US" altLang="ja-JP" sz="700" dirty="0" err="1"/>
              <a:t>arXiv</a:t>
            </a:r>
            <a:r>
              <a:rPr kumimoji="1" lang="en-US" altLang="ja-JP" sz="700" dirty="0"/>
              <a:t>},</a:t>
            </a:r>
          </a:p>
          <a:p>
            <a:pPr algn="r"/>
            <a:r>
              <a:rPr kumimoji="1" lang="en-US" altLang="ja-JP" sz="700" dirty="0"/>
              <a:t>      </a:t>
            </a:r>
            <a:r>
              <a:rPr kumimoji="1" lang="en-US" altLang="ja-JP" sz="700" dirty="0" err="1"/>
              <a:t>primaryClass</a:t>
            </a:r>
            <a:r>
              <a:rPr kumimoji="1" lang="en-US" altLang="ja-JP" sz="700" dirty="0"/>
              <a:t>={cs.CV}</a:t>
            </a:r>
          </a:p>
          <a:p>
            <a:pPr algn="r"/>
            <a:r>
              <a:rPr kumimoji="1" lang="en-US" altLang="ja-JP" sz="700" dirty="0"/>
              <a:t>}</a:t>
            </a:r>
            <a:endParaRPr kumimoji="1" lang="ja-JP" altLang="en-US" sz="700" dirty="0"/>
          </a:p>
        </p:txBody>
      </p:sp>
    </p:spTree>
    <p:extLst>
      <p:ext uri="{BB962C8B-B14F-4D97-AF65-F5344CB8AC3E}">
        <p14:creationId xmlns:p14="http://schemas.microsoft.com/office/powerpoint/2010/main" val="2928824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a:t>
            </a:r>
            <a:br>
              <a:rPr kumimoji="1" lang="en-US" altLang="ja-JP" sz="2400" dirty="0"/>
            </a:br>
            <a:r>
              <a:rPr kumimoji="1" lang="ja-JP" altLang="en-US" sz="2400" dirty="0"/>
              <a:t>畳み込 みニューラルネットワーク</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ショートカット接続機構を導入することで</a:t>
            </a:r>
            <a:r>
              <a:rPr kumimoji="1" lang="en-US" altLang="ja-JP" sz="2400" dirty="0"/>
              <a:t>,</a:t>
            </a:r>
            <a:br>
              <a:rPr kumimoji="1" lang="en-US" altLang="ja-JP" sz="2400" dirty="0"/>
            </a:br>
            <a:r>
              <a:rPr kumimoji="1" lang="ja-JP" altLang="en-US" sz="2400" dirty="0"/>
              <a:t>層の入力を参照した残差関数を学習し</a:t>
            </a:r>
            <a:r>
              <a:rPr kumimoji="1" lang="en-US" altLang="ja-JP" sz="2400" dirty="0"/>
              <a:t>, </a:t>
            </a:r>
            <a:br>
              <a:rPr kumimoji="1" lang="en-US" altLang="ja-JP" sz="2400" dirty="0"/>
            </a:br>
            <a:r>
              <a:rPr kumimoji="1" lang="ja-JP" altLang="en-US" sz="2400" dirty="0"/>
              <a:t>勾配消失問題を解決した</a:t>
            </a:r>
            <a:r>
              <a:rPr kumimoji="1" lang="en-US" altLang="ja-JP" sz="2400" dirty="0"/>
              <a:t>. </a:t>
            </a:r>
          </a:p>
          <a:p>
            <a:endParaRPr kumimoji="1" lang="en-US" altLang="ja-JP"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693471"/>
            <a:ext cx="3106413" cy="1844675"/>
          </a:xfrm>
          <a:prstGeom prst="rect">
            <a:avLst/>
          </a:prstGeom>
        </p:spPr>
      </p:pic>
      <p:sp>
        <p:nvSpPr>
          <p:cNvPr id="3" name="テキスト ボックス 2">
            <a:extLst>
              <a:ext uri="{FF2B5EF4-FFF2-40B4-BE49-F238E27FC236}">
                <a16:creationId xmlns:a16="http://schemas.microsoft.com/office/drawing/2014/main" id="{468F5525-F2D6-4A7E-8C2E-0163B67BFED0}"/>
              </a:ext>
            </a:extLst>
          </p:cNvPr>
          <p:cNvSpPr txBox="1"/>
          <p:nvPr/>
        </p:nvSpPr>
        <p:spPr>
          <a:xfrm>
            <a:off x="4971393" y="5103134"/>
            <a:ext cx="2564524" cy="861774"/>
          </a:xfrm>
          <a:prstGeom prst="rect">
            <a:avLst/>
          </a:prstGeom>
          <a:noFill/>
        </p:spPr>
        <p:txBody>
          <a:bodyPr wrap="square" rtlCol="0">
            <a:spAutoFit/>
          </a:bodyPr>
          <a:lstStyle/>
          <a:p>
            <a:r>
              <a:rPr kumimoji="1" lang="en-US" altLang="ja-JP" sz="1000" dirty="0" err="1"/>
              <a:t>Kaiming</a:t>
            </a:r>
            <a:r>
              <a:rPr kumimoji="1" lang="en-US" altLang="ja-JP" sz="1000" dirty="0"/>
              <a:t> He , </a:t>
            </a:r>
            <a:r>
              <a:rPr kumimoji="1" lang="en-US" altLang="ja-JP" sz="1000" dirty="0" err="1"/>
              <a:t>Xiangyu</a:t>
            </a:r>
            <a:r>
              <a:rPr kumimoji="1" lang="en-US" altLang="ja-JP" sz="1000" dirty="0"/>
              <a:t> Zhang, </a:t>
            </a:r>
            <a:r>
              <a:rPr kumimoji="1" lang="en-US" altLang="ja-JP" sz="1000" dirty="0" err="1"/>
              <a:t>Shaoqing</a:t>
            </a:r>
            <a:r>
              <a:rPr kumimoji="1" lang="en-US" altLang="ja-JP" sz="1000" dirty="0"/>
              <a:t> Ren, Jian Sun,</a:t>
            </a:r>
          </a:p>
          <a:p>
            <a:r>
              <a:rPr kumimoji="1" lang="en-US" altLang="ja-JP" sz="1000" dirty="0"/>
              <a:t>Deep Residual Learning for Image Recognition, </a:t>
            </a:r>
          </a:p>
          <a:p>
            <a:r>
              <a:rPr kumimoji="1" lang="en-US" altLang="ja-JP" sz="1000" dirty="0" err="1"/>
              <a:t>CoRR</a:t>
            </a:r>
            <a:r>
              <a:rPr kumimoji="1" lang="en-US" altLang="ja-JP" sz="1000" dirty="0"/>
              <a:t>, abs/1512.03385, 2015</a:t>
            </a:r>
          </a:p>
        </p:txBody>
      </p:sp>
    </p:spTree>
    <p:extLst>
      <p:ext uri="{BB962C8B-B14F-4D97-AF65-F5344CB8AC3E}">
        <p14:creationId xmlns:p14="http://schemas.microsoft.com/office/powerpoint/2010/main" val="4287104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358C14-6ACD-448B-ADEF-2AC76AC524A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9C1AB60-ECB2-41FD-977A-E0368330AA4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DD15F8-8CA7-4564-A05C-ED9A052787D0}"/>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spTree>
    <p:extLst>
      <p:ext uri="{BB962C8B-B14F-4D97-AF65-F5344CB8AC3E}">
        <p14:creationId xmlns:p14="http://schemas.microsoft.com/office/powerpoint/2010/main" val="326081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自然言語処理におけるプーリング手法</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grpSp>
        <p:nvGrpSpPr>
          <p:cNvPr id="13" name="グループ化 12">
            <a:extLst>
              <a:ext uri="{FF2B5EF4-FFF2-40B4-BE49-F238E27FC236}">
                <a16:creationId xmlns:a16="http://schemas.microsoft.com/office/drawing/2014/main" id="{D603A3B7-00FB-4FC0-72FC-A24230728E1D}"/>
              </a:ext>
            </a:extLst>
          </p:cNvPr>
          <p:cNvGrpSpPr/>
          <p:nvPr/>
        </p:nvGrpSpPr>
        <p:grpSpPr>
          <a:xfrm>
            <a:off x="1049725" y="1615097"/>
            <a:ext cx="6522034" cy="4594842"/>
            <a:chOff x="956452" y="1230086"/>
            <a:chExt cx="7231095" cy="5313299"/>
          </a:xfrm>
        </p:grpSpPr>
        <p:sp>
          <p:nvSpPr>
            <p:cNvPr id="12" name="正方形/長方形 11">
              <a:extLst>
                <a:ext uri="{FF2B5EF4-FFF2-40B4-BE49-F238E27FC236}">
                  <a16:creationId xmlns:a16="http://schemas.microsoft.com/office/drawing/2014/main" id="{4595301C-4EB2-5DCE-CD7F-146CBF5AEB77}"/>
                </a:ext>
              </a:extLst>
            </p:cNvPr>
            <p:cNvSpPr/>
            <p:nvPr/>
          </p:nvSpPr>
          <p:spPr>
            <a:xfrm>
              <a:off x="3962399" y="1230086"/>
              <a:ext cx="2743201" cy="1257169"/>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1" name="図 10" descr="ダイアグラム&#10;&#10;自動的に生成された説明">
              <a:extLst>
                <a:ext uri="{FF2B5EF4-FFF2-40B4-BE49-F238E27FC236}">
                  <a16:creationId xmlns:a16="http://schemas.microsoft.com/office/drawing/2014/main" id="{A51D256C-86D7-0ACA-813D-D830257BCC7E}"/>
                </a:ext>
              </a:extLst>
            </p:cNvPr>
            <p:cNvPicPr>
              <a:picLocks noChangeAspect="1"/>
            </p:cNvPicPr>
            <p:nvPr/>
          </p:nvPicPr>
          <p:blipFill>
            <a:blip r:embed="rId3"/>
            <a:stretch>
              <a:fillRect/>
            </a:stretch>
          </p:blipFill>
          <p:spPr>
            <a:xfrm>
              <a:off x="956452" y="1380262"/>
              <a:ext cx="7231095" cy="5163123"/>
            </a:xfrm>
            <a:prstGeom prst="rect">
              <a:avLst/>
            </a:prstGeom>
          </p:spPr>
        </p:pic>
      </p:grpSp>
      <p:sp>
        <p:nvSpPr>
          <p:cNvPr id="14" name="右中かっこ 13">
            <a:extLst>
              <a:ext uri="{FF2B5EF4-FFF2-40B4-BE49-F238E27FC236}">
                <a16:creationId xmlns:a16="http://schemas.microsoft.com/office/drawing/2014/main" id="{DCB93198-67D3-1EFD-181D-AA0A8BD549C4}"/>
              </a:ext>
            </a:extLst>
          </p:cNvPr>
          <p:cNvSpPr/>
          <p:nvPr/>
        </p:nvSpPr>
        <p:spPr>
          <a:xfrm rot="16200000">
            <a:off x="4622712" y="285987"/>
            <a:ext cx="732077" cy="5166018"/>
          </a:xfrm>
          <a:prstGeom prst="rightBrace">
            <a:avLst>
              <a:gd name="adj1" fmla="val 8333"/>
              <a:gd name="adj2" fmla="val 49922"/>
            </a:avLst>
          </a:prstGeom>
          <a:ln w="28575">
            <a:solidFill>
              <a:schemeClr val="tx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E8578A-7E62-D651-3052-A0E72DFFE21F}"/>
              </a:ext>
            </a:extLst>
          </p:cNvPr>
          <p:cNvSpPr/>
          <p:nvPr/>
        </p:nvSpPr>
        <p:spPr>
          <a:xfrm>
            <a:off x="1086092" y="3198095"/>
            <a:ext cx="1173931" cy="732078"/>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50</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grpSp>
        <p:nvGrpSpPr>
          <p:cNvPr id="49" name="グループ化 48">
            <a:extLst>
              <a:ext uri="{FF2B5EF4-FFF2-40B4-BE49-F238E27FC236}">
                <a16:creationId xmlns:a16="http://schemas.microsoft.com/office/drawing/2014/main" id="{AEB79C3B-46F4-D9FD-0D18-672532F38934}"/>
              </a:ext>
            </a:extLst>
          </p:cNvPr>
          <p:cNvGrpSpPr/>
          <p:nvPr/>
        </p:nvGrpSpPr>
        <p:grpSpPr>
          <a:xfrm>
            <a:off x="2169758" y="1784252"/>
            <a:ext cx="4804483" cy="4036563"/>
            <a:chOff x="2169758" y="1604711"/>
            <a:chExt cx="4804483" cy="4036563"/>
          </a:xfrm>
        </p:grpSpPr>
        <p:pic>
          <p:nvPicPr>
            <p:cNvPr id="41" name="図 40" descr="タイムライン&#10;&#10;自動的に生成された説明">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758" y="1604711"/>
              <a:ext cx="4804483" cy="4036563"/>
            </a:xfrm>
            <a:prstGeom prst="rect">
              <a:avLst/>
            </a:prstGeom>
          </p:spPr>
        </p:pic>
        <p:sp>
          <p:nvSpPr>
            <p:cNvPr id="47" name="正方形/長方形 46">
              <a:extLst>
                <a:ext uri="{FF2B5EF4-FFF2-40B4-BE49-F238E27FC236}">
                  <a16:creationId xmlns:a16="http://schemas.microsoft.com/office/drawing/2014/main" id="{E52814F6-3A66-4743-7885-77589D27AFF0}"/>
                </a:ext>
              </a:extLst>
            </p:cNvPr>
            <p:cNvSpPr/>
            <p:nvPr/>
          </p:nvSpPr>
          <p:spPr>
            <a:xfrm>
              <a:off x="4474723" y="4426085"/>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639DD505-F494-88C7-DB88-C8F2E9175B6A}"/>
                </a:ext>
              </a:extLst>
            </p:cNvPr>
            <p:cNvSpPr/>
            <p:nvPr/>
          </p:nvSpPr>
          <p:spPr>
            <a:xfrm>
              <a:off x="5570679" y="2166026"/>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41" name="図 40" descr="タイムライン&#10;&#10;自動的に生成された説明">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758" y="1784252"/>
            <a:ext cx="4804483" cy="4036563"/>
          </a:xfrm>
          <a:prstGeom prst="rect">
            <a:avLst/>
          </a:prstGeom>
        </p:spPr>
      </p:pic>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7B3E391A-429D-1F7A-5421-E37AC966C42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1968AA-BC94-D9C2-456B-A2FB4B2AAC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3A86D484-05C6-16AD-69E7-FB62B7C2E4BA}"/>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45B76A3C-6E0A-F504-BB66-E5AAB1654343}"/>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sp>
        <p:nvSpPr>
          <p:cNvPr id="47" name="正方形/長方形 46">
            <a:extLst>
              <a:ext uri="{FF2B5EF4-FFF2-40B4-BE49-F238E27FC236}">
                <a16:creationId xmlns:a16="http://schemas.microsoft.com/office/drawing/2014/main" id="{614CB56C-0605-9701-A6A2-480BAF1D573C}"/>
              </a:ext>
            </a:extLst>
          </p:cNvPr>
          <p:cNvSpPr/>
          <p:nvPr/>
        </p:nvSpPr>
        <p:spPr>
          <a:xfrm>
            <a:off x="4474723" y="4605626"/>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01FAE03-B18A-C84E-8287-EFCA8F4D9A5B}"/>
              </a:ext>
            </a:extLst>
          </p:cNvPr>
          <p:cNvSpPr/>
          <p:nvPr/>
        </p:nvSpPr>
        <p:spPr>
          <a:xfrm>
            <a:off x="5570679" y="2345567"/>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en-US" altLang="ja-JP" dirty="0"/>
              <a:t>LLM </a:t>
            </a:r>
            <a:r>
              <a:rPr kumimoji="1" lang="ja-JP" altLang="en-US" dirty="0"/>
              <a:t>から得た追加項</a:t>
            </a:r>
          </a:p>
        </p:txBody>
      </p:sp>
    </p:spTree>
    <p:extLst>
      <p:ext uri="{BB962C8B-B14F-4D97-AF65-F5344CB8AC3E}">
        <p14:creationId xmlns:p14="http://schemas.microsoft.com/office/powerpoint/2010/main" val="203860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079" y="3233970"/>
            <a:ext cx="3114518" cy="274926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32449</TotalTime>
  <Words>4474</Words>
  <Application>Microsoft Office PowerPoint</Application>
  <PresentationFormat>画面に合わせる (4:3)</PresentationFormat>
  <Paragraphs>764</Paragraphs>
  <Slides>50</Slides>
  <Notes>44</Notes>
  <HiddenSlides>3</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50</vt:i4>
      </vt:variant>
    </vt:vector>
  </HeadingPairs>
  <TitlesOfParts>
    <vt:vector size="58" baseType="lpstr">
      <vt:lpstr>BIZ UDP明朝 Medium</vt:lpstr>
      <vt:lpstr>游ゴシック</vt:lpstr>
      <vt:lpstr>Arial</vt:lpstr>
      <vt:lpstr>Cambria Math</vt:lpstr>
      <vt:lpstr>Century Gothic</vt:lpstr>
      <vt:lpstr>Consolas</vt:lpstr>
      <vt:lpstr>Lato</vt:lpstr>
      <vt:lpstr>メッシュ</vt:lpstr>
      <vt:lpstr>BERT を用いた原文と要約文の 分散表現の最適な統合手法の検討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発表の流れ</vt:lpstr>
      <vt:lpstr>PowerPoint プレゼンテーション</vt:lpstr>
      <vt:lpstr>PowerPoint プレゼンテーション</vt:lpstr>
      <vt:lpstr>発表の流れ</vt:lpstr>
      <vt:lpstr>PowerPoint プレゼンテーション</vt:lpstr>
      <vt:lpstr>PowerPoint プレゼンテーション</vt:lpstr>
      <vt:lpstr>数値実験</vt:lpstr>
      <vt:lpstr>データ数 (音声)</vt:lpstr>
      <vt:lpstr>実験パラメータ</vt:lpstr>
      <vt:lpstr>音声を入力とする動作ラベル推定</vt:lpstr>
      <vt:lpstr>音声を入力とする動作ラベル推定</vt:lpstr>
      <vt:lpstr>音声を入力とする動作ラベル推定</vt:lpstr>
      <vt:lpstr>音声を入力とする動作ラベル識別</vt:lpstr>
      <vt:lpstr>音声を入力とする動作ラベル識別</vt:lpstr>
      <vt:lpstr>動作特有の問題</vt:lpstr>
      <vt:lpstr>SpecAugment の問題</vt:lpstr>
      <vt:lpstr>発表の流れ</vt:lpstr>
      <vt:lpstr>まとめ</vt:lpstr>
      <vt:lpstr>今後の課題</vt:lpstr>
      <vt:lpstr>PowerPoint プレゼンテーション</vt:lpstr>
      <vt:lpstr>PowerPoint プレゼンテーション</vt:lpstr>
      <vt:lpstr>Doc2Vec</vt:lpstr>
      <vt:lpstr>PowerPoint プレゼンテーション</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SpecAugment [Time Warping]</vt:lpstr>
      <vt:lpstr>VGG</vt:lpstr>
      <vt:lpstr>Residual Net (ResNet)</vt:lpstr>
      <vt:lpstr>PowerPoint プレゼンテーション</vt:lpstr>
      <vt:lpstr>Doc2Vec 学習パラメータ</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654</cp:revision>
  <dcterms:created xsi:type="dcterms:W3CDTF">2020-01-13T19:40:26Z</dcterms:created>
  <dcterms:modified xsi:type="dcterms:W3CDTF">2024-11-28T21:34:41Z</dcterms:modified>
</cp:coreProperties>
</file>